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6"/>
  </p:notesMasterIdLst>
  <p:handoutMasterIdLst>
    <p:handoutMasterId r:id="rId117"/>
  </p:handoutMasterIdLst>
  <p:sldIdLst>
    <p:sldId id="349" r:id="rId2"/>
    <p:sldId id="413" r:id="rId3"/>
    <p:sldId id="414" r:id="rId4"/>
    <p:sldId id="415" r:id="rId5"/>
    <p:sldId id="416" r:id="rId6"/>
    <p:sldId id="426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35" r:id="rId16"/>
    <p:sldId id="436" r:id="rId17"/>
    <p:sldId id="437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45" r:id="rId26"/>
    <p:sldId id="446" r:id="rId27"/>
    <p:sldId id="447" r:id="rId28"/>
    <p:sldId id="448" r:id="rId29"/>
    <p:sldId id="449" r:id="rId30"/>
    <p:sldId id="450" r:id="rId31"/>
    <p:sldId id="451" r:id="rId32"/>
    <p:sldId id="452" r:id="rId33"/>
    <p:sldId id="453" r:id="rId34"/>
    <p:sldId id="454" r:id="rId35"/>
    <p:sldId id="455" r:id="rId36"/>
    <p:sldId id="456" r:id="rId37"/>
    <p:sldId id="457" r:id="rId38"/>
    <p:sldId id="458" r:id="rId39"/>
    <p:sldId id="459" r:id="rId40"/>
    <p:sldId id="460" r:id="rId41"/>
    <p:sldId id="461" r:id="rId42"/>
    <p:sldId id="352" r:id="rId43"/>
    <p:sldId id="350" r:id="rId44"/>
    <p:sldId id="351" r:id="rId45"/>
    <p:sldId id="259" r:id="rId46"/>
    <p:sldId id="261" r:id="rId47"/>
    <p:sldId id="326" r:id="rId48"/>
    <p:sldId id="274" r:id="rId49"/>
    <p:sldId id="410" r:id="rId50"/>
    <p:sldId id="411" r:id="rId51"/>
    <p:sldId id="356" r:id="rId52"/>
    <p:sldId id="357" r:id="rId53"/>
    <p:sldId id="358" r:id="rId54"/>
    <p:sldId id="360" r:id="rId55"/>
    <p:sldId id="368" r:id="rId56"/>
    <p:sldId id="336" r:id="rId57"/>
    <p:sldId id="364" r:id="rId58"/>
    <p:sldId id="333" r:id="rId59"/>
    <p:sldId id="337" r:id="rId60"/>
    <p:sldId id="366" r:id="rId61"/>
    <p:sldId id="365" r:id="rId62"/>
    <p:sldId id="339" r:id="rId63"/>
    <p:sldId id="341" r:id="rId64"/>
    <p:sldId id="340" r:id="rId65"/>
    <p:sldId id="348" r:id="rId66"/>
    <p:sldId id="269" r:id="rId67"/>
    <p:sldId id="363" r:id="rId68"/>
    <p:sldId id="299" r:id="rId69"/>
    <p:sldId id="345" r:id="rId70"/>
    <p:sldId id="362" r:id="rId71"/>
    <p:sldId id="361" r:id="rId72"/>
    <p:sldId id="367" r:id="rId73"/>
    <p:sldId id="346" r:id="rId74"/>
    <p:sldId id="322" r:id="rId75"/>
    <p:sldId id="369" r:id="rId76"/>
    <p:sldId id="370" r:id="rId77"/>
    <p:sldId id="371" r:id="rId78"/>
    <p:sldId id="372" r:id="rId79"/>
    <p:sldId id="373" r:id="rId80"/>
    <p:sldId id="374" r:id="rId81"/>
    <p:sldId id="408" r:id="rId82"/>
    <p:sldId id="375" r:id="rId83"/>
    <p:sldId id="376" r:id="rId84"/>
    <p:sldId id="377" r:id="rId85"/>
    <p:sldId id="378" r:id="rId86"/>
    <p:sldId id="379" r:id="rId87"/>
    <p:sldId id="380" r:id="rId88"/>
    <p:sldId id="381" r:id="rId89"/>
    <p:sldId id="382" r:id="rId90"/>
    <p:sldId id="383" r:id="rId91"/>
    <p:sldId id="384" r:id="rId92"/>
    <p:sldId id="385" r:id="rId93"/>
    <p:sldId id="386" r:id="rId94"/>
    <p:sldId id="387" r:id="rId95"/>
    <p:sldId id="388" r:id="rId96"/>
    <p:sldId id="389" r:id="rId97"/>
    <p:sldId id="390" r:id="rId98"/>
    <p:sldId id="391" r:id="rId99"/>
    <p:sldId id="392" r:id="rId100"/>
    <p:sldId id="393" r:id="rId101"/>
    <p:sldId id="394" r:id="rId102"/>
    <p:sldId id="395" r:id="rId103"/>
    <p:sldId id="396" r:id="rId104"/>
    <p:sldId id="397" r:id="rId105"/>
    <p:sldId id="398" r:id="rId106"/>
    <p:sldId id="399" r:id="rId107"/>
    <p:sldId id="400" r:id="rId108"/>
    <p:sldId id="401" r:id="rId109"/>
    <p:sldId id="402" r:id="rId110"/>
    <p:sldId id="403" r:id="rId111"/>
    <p:sldId id="404" r:id="rId112"/>
    <p:sldId id="405" r:id="rId113"/>
    <p:sldId id="406" r:id="rId114"/>
    <p:sldId id="407" r:id="rId1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94F4D1-08C9-7D44-BA8B-0C944F03F675}">
          <p14:sldIdLst>
            <p14:sldId id="349"/>
            <p14:sldId id="413"/>
            <p14:sldId id="414"/>
            <p14:sldId id="415"/>
            <p14:sldId id="416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352"/>
            <p14:sldId id="350"/>
            <p14:sldId id="351"/>
            <p14:sldId id="259"/>
          </p14:sldIdLst>
        </p14:section>
        <p14:section name="Introduction" id="{3E73BEE6-E215-1E46-A325-5CAA7B5C269F}">
          <p14:sldIdLst>
            <p14:sldId id="261"/>
            <p14:sldId id="326"/>
            <p14:sldId id="274"/>
            <p14:sldId id="410"/>
            <p14:sldId id="411"/>
          </p14:sldIdLst>
        </p14:section>
        <p14:section name="Tarui Case Study" id="{A241FB59-1A1B-F140-8967-8D576B28E148}">
          <p14:sldIdLst>
            <p14:sldId id="356"/>
            <p14:sldId id="357"/>
            <p14:sldId id="358"/>
            <p14:sldId id="360"/>
            <p14:sldId id="368"/>
          </p14:sldIdLst>
        </p14:section>
        <p14:section name="Tissue Specificity" id="{750FA653-EDB4-3F4C-8D91-4711C7BA19E2}">
          <p14:sldIdLst>
            <p14:sldId id="336"/>
            <p14:sldId id="364"/>
            <p14:sldId id="333"/>
            <p14:sldId id="337"/>
            <p14:sldId id="366"/>
            <p14:sldId id="365"/>
            <p14:sldId id="339"/>
            <p14:sldId id="341"/>
            <p14:sldId id="340"/>
          </p14:sldIdLst>
        </p14:section>
        <p14:section name="Fructose and Galactose" id="{5D077A05-8CFC-3F4C-A47C-09C179B66C1E}">
          <p14:sldIdLst>
            <p14:sldId id="348"/>
            <p14:sldId id="269"/>
            <p14:sldId id="363"/>
            <p14:sldId id="299"/>
            <p14:sldId id="345"/>
            <p14:sldId id="362"/>
            <p14:sldId id="361"/>
            <p14:sldId id="367"/>
            <p14:sldId id="346"/>
            <p14:sldId id="322"/>
            <p14:sldId id="369"/>
            <p14:sldId id="370"/>
            <p14:sldId id="371"/>
            <p14:sldId id="372"/>
            <p14:sldId id="373"/>
            <p14:sldId id="374"/>
            <p14:sldId id="408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94"/>
    <p:restoredTop sz="76275" autoAdjust="0"/>
  </p:normalViewPr>
  <p:slideViewPr>
    <p:cSldViewPr snapToGrid="0" snapToObjects="1">
      <p:cViewPr>
        <p:scale>
          <a:sx n="70" d="100"/>
          <a:sy n="70" d="100"/>
        </p:scale>
        <p:origin x="182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theme" Target="theme/theme1.xml"/><Relationship Id="rId121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notesMaster" Target="notesMasters/notesMaster1.xml"/><Relationship Id="rId117" Type="http://schemas.openxmlformats.org/officeDocument/2006/relationships/handoutMaster" Target="handoutMasters/handoutMaster1.xml"/><Relationship Id="rId118" Type="http://schemas.openxmlformats.org/officeDocument/2006/relationships/presProps" Target="presProps.xml"/><Relationship Id="rId119" Type="http://schemas.openxmlformats.org/officeDocument/2006/relationships/viewProps" Target="view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F498E-F5A3-9A41-BC36-365ACBB6EBD2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FC1E3-CAA3-644C-BA25-FE189A598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959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FE3DA-DCC2-AE41-B897-E7900B854E6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8DFAA-E5D2-BA41-BCD3-DF74B50F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495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glucokinase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18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64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24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75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38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88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glucokinase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42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PFK2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8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14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7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Absent of CHO is </a:t>
            </a:r>
            <a:r>
              <a:rPr lang="en-US" dirty="0" err="1" smtClean="0"/>
              <a:t>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2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PFK2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71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081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64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example of substrate</a:t>
            </a:r>
            <a:r>
              <a:rPr lang="en-US" baseline="0" dirty="0" smtClean="0"/>
              <a:t> mediated phosphorylation is phosphoglycerate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24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99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45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45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glucokinase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8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PFK2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524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42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545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38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872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Absent of CHO is </a:t>
            </a:r>
            <a:r>
              <a:rPr lang="en-US" dirty="0" err="1" smtClean="0"/>
              <a:t>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524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05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102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example of substrate</a:t>
            </a:r>
            <a:r>
              <a:rPr lang="en-US" baseline="0" dirty="0" smtClean="0"/>
              <a:t> mediated phosphorylation is phosphoglycerate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463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00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562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223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7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80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Absent of CHO is </a:t>
            </a:r>
            <a:r>
              <a:rPr lang="en-US" dirty="0" err="1" smtClean="0"/>
              <a:t>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88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63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 here at 2:20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92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05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example of substrate</a:t>
            </a:r>
            <a:r>
              <a:rPr lang="en-US" baseline="0" dirty="0" smtClean="0"/>
              <a:t> mediated phosphorylation is phosphoglycerate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25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5FC7F-AB33-FF43-97C5-12D7FDE7C125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183B-C813-AF45-8E4B-703AD3966EC0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90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CB53-1318-1844-9C93-5F91269D1573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5826-D83D-624D-99C2-C37C5D1D801E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9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3704F-BA64-E34A-B849-A22EBFF037CC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2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5F8C-D9E7-3B48-BD83-532B8253371A}" type="datetime1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9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C7CF-8856-5A46-82E0-D0084E98B817}" type="datetime1">
              <a:rPr lang="en-US" smtClean="0"/>
              <a:t>9/25/17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6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0CBA-240D-E34B-A75F-7497C718CEA2}" type="datetime1">
              <a:rPr lang="en-US" smtClean="0"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7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B43C3-606A-1B4F-81AC-BE6A211ED4A0}" type="datetime1">
              <a:rPr lang="en-US" smtClean="0"/>
              <a:t>9/25/17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8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1FD2-EA02-2F45-8872-17537B4E36F3}" type="datetime1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0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9B44-75D4-F840-BEB2-DB77AE392C72}" type="datetime1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9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2777C-7FB0-AF45-AD91-610B9569174A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2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tif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tif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bravo.sph.umich.edu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NULL" TargetMode="External"/><Relationship Id="rId9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bravo.sph.umich.edu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NULL" TargetMode="External"/><Relationship Id="rId9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NULL" TargetMode="External"/><Relationship Id="rId9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bravo.sph.umich.edu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tif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Glycolysis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Staring with the End </a:t>
            </a:r>
            <a:r>
              <a:rPr lang="mr-IN" dirty="0" smtClean="0"/>
              <a:t>–</a:t>
            </a:r>
            <a:r>
              <a:rPr lang="en-US" dirty="0" smtClean="0"/>
              <a:t> What happens to the Pyruvate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397241" cy="47085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Aerobic Conditions</a:t>
            </a:r>
          </a:p>
          <a:p>
            <a:pPr lvl="1"/>
            <a:r>
              <a:rPr lang="en-US" dirty="0"/>
              <a:t>Becomes Acetyl-CoA </a:t>
            </a:r>
          </a:p>
          <a:p>
            <a:pPr lvl="2"/>
            <a:r>
              <a:rPr lang="en-US" dirty="0"/>
              <a:t>In presence of CHO but need energy -&gt; TCA Cycle</a:t>
            </a:r>
          </a:p>
          <a:p>
            <a:pPr lvl="2"/>
            <a:r>
              <a:rPr lang="en-US" dirty="0"/>
              <a:t>In presence of CHO but don</a:t>
            </a:r>
            <a:r>
              <a:rPr lang="uk-UA" dirty="0"/>
              <a:t>’</a:t>
            </a:r>
            <a:r>
              <a:rPr lang="en-US" dirty="0"/>
              <a:t>t need energy -&gt; Lipids</a:t>
            </a:r>
          </a:p>
          <a:p>
            <a:pPr lvl="2"/>
            <a:r>
              <a:rPr lang="en-US" dirty="0"/>
              <a:t>In absence of </a:t>
            </a:r>
            <a:r>
              <a:rPr lang="en-US" dirty="0" smtClean="0"/>
              <a:t>CHO</a:t>
            </a:r>
          </a:p>
          <a:p>
            <a:pPr lvl="3"/>
            <a:r>
              <a:rPr lang="en-US" dirty="0" smtClean="0"/>
              <a:t>Ketone </a:t>
            </a:r>
            <a:r>
              <a:rPr lang="en-US" dirty="0"/>
              <a:t>Bodies (if OAA absent)</a:t>
            </a:r>
          </a:p>
          <a:p>
            <a:pPr lvl="3"/>
            <a:r>
              <a:rPr lang="en-US" dirty="0"/>
              <a:t>Gluconeogenesis (if OAA present)</a:t>
            </a:r>
          </a:p>
          <a:p>
            <a:pPr lvl="2"/>
            <a:endParaRPr lang="en-US" dirty="0"/>
          </a:p>
          <a:p>
            <a:r>
              <a:rPr lang="en-US" dirty="0"/>
              <a:t>Anaerobic conditions</a:t>
            </a:r>
          </a:p>
          <a:p>
            <a:pPr lvl="1"/>
            <a:r>
              <a:rPr lang="en-US" dirty="0"/>
              <a:t>Becomes lactate</a:t>
            </a:r>
          </a:p>
          <a:p>
            <a:pPr lvl="1"/>
            <a:r>
              <a:rPr lang="en-US" dirty="0"/>
              <a:t>Lactate goes to liver for reconversion back to glucose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Post-Translational Regulation of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532414"/>
            <a:ext cx="6278880" cy="47091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69608" y="2267712"/>
            <a:ext cx="23743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Glucagon and</a:t>
            </a:r>
          </a:p>
          <a:p>
            <a:r>
              <a:rPr lang="en-US" sz="3200" dirty="0" smtClean="0"/>
              <a:t>Adrenaline in the Liver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791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Specific Regulation of Glycolysis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82880" y="2332990"/>
          <a:ext cx="881481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5264"/>
                <a:gridCol w="2621280"/>
                <a:gridCol w="293827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Component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Liver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Muscle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Glucokinase</a:t>
                      </a:r>
                      <a:r>
                        <a:rPr lang="en-US" sz="2400" dirty="0" smtClean="0"/>
                        <a:t>/Hexokinase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Not inhibited </a:t>
                      </a:r>
                      <a:r>
                        <a:rPr lang="en-US" sz="2400" baseline="0" dirty="0" smtClean="0"/>
                        <a:t>by G6P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Inhibited by G6P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Phosphofructokinase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Inhibition of PFK-2 (regulates via F26bP)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PFK-2</a:t>
                      </a:r>
                      <a:r>
                        <a:rPr lang="en-US" sz="2400" baseline="0" dirty="0" smtClean="0"/>
                        <a:t> not inhibited by phosphorylation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Pyruvate</a:t>
                      </a:r>
                      <a:r>
                        <a:rPr lang="en-US" sz="2400" baseline="0" dirty="0" smtClean="0"/>
                        <a:t> Kinase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Inhibition of PK by alanine and by phosphorylation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PK not</a:t>
                      </a:r>
                      <a:r>
                        <a:rPr lang="en-US" sz="2400" baseline="0" dirty="0" smtClean="0"/>
                        <a:t> inhibited by alanine or phosphorylation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3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Chronic Regulation of GK/HK, PFK1 and PK Promotes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/>
          <a:lstStyle/>
          <a:p>
            <a:r>
              <a:rPr lang="en-US" dirty="0" smtClean="0"/>
              <a:t>Hypoxia (HIF)</a:t>
            </a:r>
          </a:p>
          <a:p>
            <a:r>
              <a:rPr lang="en-US" dirty="0" smtClean="0"/>
              <a:t>Carbohydrate levels (</a:t>
            </a:r>
            <a:r>
              <a:rPr lang="en-US" dirty="0" err="1" smtClean="0"/>
              <a:t>ChREBP</a:t>
            </a:r>
            <a:r>
              <a:rPr lang="en-US" dirty="0" smtClean="0"/>
              <a:t> – L-PK)</a:t>
            </a:r>
          </a:p>
          <a:p>
            <a:r>
              <a:rPr lang="en-US" dirty="0" smtClean="0"/>
              <a:t>Chronic glucagon (CREB - GK)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60" y="1600200"/>
            <a:ext cx="2768600" cy="208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060" y="3865562"/>
            <a:ext cx="3212983" cy="300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7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would hypoxia alter glycolysis?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 its efficiency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Decrease its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10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TCA Cycle Net ATP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8000"/>
          <a:stretch/>
        </p:blipFill>
        <p:spPr>
          <a:xfrm>
            <a:off x="975360" y="1235075"/>
            <a:ext cx="7498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3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Fructose and Galactose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3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Galactolysis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130300"/>
            <a:ext cx="6591300" cy="459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130300"/>
            <a:ext cx="65913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7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Disorders of </a:t>
            </a:r>
            <a:r>
              <a:rPr lang="en-US" dirty="0" err="1" smtClean="0"/>
              <a:t>Galatolysis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GALT (type I)</a:t>
            </a:r>
          </a:p>
          <a:p>
            <a:pPr lvl="1"/>
            <a:r>
              <a:rPr lang="en-US" dirty="0" smtClean="0"/>
              <a:t>1:30,000-60,000</a:t>
            </a:r>
          </a:p>
          <a:p>
            <a:r>
              <a:rPr lang="en-US" dirty="0" smtClean="0"/>
              <a:t>UDP-Galactose Epimerase (type II)</a:t>
            </a:r>
          </a:p>
          <a:p>
            <a:pPr lvl="1"/>
            <a:r>
              <a:rPr lang="en-US" dirty="0" smtClean="0"/>
              <a:t>&lt;1:100000</a:t>
            </a:r>
          </a:p>
          <a:p>
            <a:r>
              <a:rPr lang="en-US" dirty="0" smtClean="0"/>
              <a:t>Galactose is trapped in the cell, builds up and causes developmental problems, cataracts, lethargy and liver damage</a:t>
            </a:r>
          </a:p>
          <a:p>
            <a:r>
              <a:rPr lang="en-US" dirty="0" smtClean="0"/>
              <a:t>Avoid lactose and other galactose containing products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4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620"/>
            <a:ext cx="8229600" cy="1143000"/>
          </a:xfrm>
        </p:spPr>
        <p:txBody>
          <a:bodyPr/>
          <a:lstStyle/>
          <a:p>
            <a:r>
              <a:rPr lang="en-US" dirty="0" smtClean="0"/>
              <a:t>Liver Fructose Metabolism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1620602"/>
            <a:ext cx="6591300" cy="459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1620602"/>
            <a:ext cx="65913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0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Fructose Consumption and Metabolic Health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242"/>
            <a:ext cx="9144000" cy="46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6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Glycolysis Net ATP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Glycolysis</a:t>
            </a:r>
          </a:p>
          <a:p>
            <a:pPr lvl="1"/>
            <a:r>
              <a:rPr lang="en-US" dirty="0" smtClean="0"/>
              <a:t>Uses 2 ATP (GK/HK and PFK1) </a:t>
            </a:r>
            <a:r>
              <a:rPr lang="en-US" dirty="0" smtClean="0">
                <a:solidFill>
                  <a:srgbClr val="FF0000"/>
                </a:solidFill>
              </a:rPr>
              <a:t>-2ATP</a:t>
            </a:r>
          </a:p>
          <a:p>
            <a:pPr lvl="1"/>
            <a:r>
              <a:rPr lang="en-US" dirty="0" smtClean="0"/>
              <a:t>Generates 2 DHAP/Ga3P Each of which:</a:t>
            </a:r>
          </a:p>
          <a:p>
            <a:pPr lvl="2"/>
            <a:r>
              <a:rPr lang="en-US" dirty="0" smtClean="0"/>
              <a:t>Generates 2 ATP -&gt; </a:t>
            </a:r>
            <a:r>
              <a:rPr lang="en-US" dirty="0" smtClean="0">
                <a:solidFill>
                  <a:srgbClr val="00B050"/>
                </a:solidFill>
              </a:rPr>
              <a:t>+4 ATP total</a:t>
            </a:r>
            <a:endParaRPr lang="en-US" dirty="0" smtClean="0"/>
          </a:p>
          <a:p>
            <a:pPr lvl="2"/>
            <a:r>
              <a:rPr lang="en-US" dirty="0" smtClean="0"/>
              <a:t>Generates 1 NADH -&gt; </a:t>
            </a:r>
            <a:r>
              <a:rPr lang="en-US" dirty="0" smtClean="0">
                <a:solidFill>
                  <a:srgbClr val="00B050"/>
                </a:solidFill>
              </a:rPr>
              <a:t>+5 ATP (2.5 ATP/NADH) total</a:t>
            </a:r>
          </a:p>
          <a:p>
            <a:pPr lvl="1"/>
            <a:r>
              <a:rPr lang="en-US" dirty="0" smtClean="0"/>
              <a:t>Net to Pyruvate-&gt; 5 + 4 </a:t>
            </a:r>
            <a:r>
              <a:rPr lang="mr-IN" dirty="0" smtClean="0"/>
              <a:t>–</a:t>
            </a:r>
            <a:r>
              <a:rPr lang="en-US" dirty="0" smtClean="0"/>
              <a:t> 2 = 7 ATP</a:t>
            </a:r>
          </a:p>
          <a:p>
            <a:pPr lvl="1"/>
            <a:r>
              <a:rPr lang="en-US" dirty="0" smtClean="0"/>
              <a:t>Net to Lactate</a:t>
            </a:r>
          </a:p>
          <a:p>
            <a:pPr lvl="2"/>
            <a:r>
              <a:rPr lang="en-US" dirty="0" smtClean="0"/>
              <a:t>Generates 1 more NADH for each pyruvate </a:t>
            </a:r>
            <a:r>
              <a:rPr lang="en-US" smtClean="0"/>
              <a:t>-&gt; </a:t>
            </a:r>
            <a:r>
              <a:rPr lang="en-US" b="1" smtClean="0"/>
              <a:t>+2 </a:t>
            </a:r>
            <a:r>
              <a:rPr lang="en-US" b="1" dirty="0" smtClean="0"/>
              <a:t>ATP</a:t>
            </a:r>
          </a:p>
          <a:p>
            <a:r>
              <a:rPr lang="en-US" dirty="0"/>
              <a:t>T</a:t>
            </a:r>
            <a:r>
              <a:rPr lang="en-US" dirty="0" smtClean="0"/>
              <a:t>hrough TCA/ETC ~ </a:t>
            </a:r>
            <a:r>
              <a:rPr lang="en-US" b="1" dirty="0" smtClean="0"/>
              <a:t>32 ATP</a:t>
            </a:r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9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Fructose Corn Syrup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43" y="1417638"/>
            <a:ext cx="7380514" cy="460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Fructose metabolism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is fructose metabolism different from glucose and galactose?</a:t>
            </a:r>
          </a:p>
          <a:p>
            <a:pPr lvl="1"/>
            <a:r>
              <a:rPr lang="en-US" dirty="0" smtClean="0"/>
              <a:t>Think in terms of how it feeds into glycolysis</a:t>
            </a:r>
          </a:p>
          <a:p>
            <a:r>
              <a:rPr lang="en-US" dirty="0" smtClean="0"/>
              <a:t>What metabolic checkpoints control glucose/galactose but not fructose?</a:t>
            </a:r>
          </a:p>
          <a:p>
            <a:r>
              <a:rPr lang="en-US" dirty="0" smtClean="0"/>
              <a:t>What signals can regulate glucose/galactose but not fructose?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8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1168" y="274638"/>
            <a:ext cx="934516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Regulators of Glycolysis/</a:t>
            </a:r>
            <a:r>
              <a:rPr lang="en-US" dirty="0" err="1" smtClean="0"/>
              <a:t>Fructolysis</a:t>
            </a:r>
            <a:r>
              <a:rPr lang="en-US" dirty="0" smtClean="0"/>
              <a:t> in Liver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200"/>
            <a:ext cx="9144000" cy="4158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218"/>
            <a:ext cx="9144000" cy="41584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5343"/>
            <a:ext cx="9144000" cy="41584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5503795"/>
            <a:ext cx="5577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Citrate is important here: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Part of TCA cycle (signals </a:t>
            </a:r>
            <a:r>
              <a:rPr lang="en-US" dirty="0" err="1" smtClean="0"/>
              <a:t>anaplerosis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Part of lipogenesis (substrate and activates ACC)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Fructose is disengaged from citrate control from both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Inherited Disorders of Fructose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Fructokinase</a:t>
            </a:r>
            <a:r>
              <a:rPr lang="en-US" dirty="0" smtClean="0"/>
              <a:t> mutations</a:t>
            </a:r>
          </a:p>
          <a:p>
            <a:pPr lvl="1"/>
            <a:r>
              <a:rPr lang="en-US" dirty="0" smtClean="0"/>
              <a:t>Fructose not trapped in the cell</a:t>
            </a:r>
          </a:p>
          <a:p>
            <a:pPr lvl="1"/>
            <a:r>
              <a:rPr lang="en-US" dirty="0" smtClean="0"/>
              <a:t>Elevated fructose in the blood</a:t>
            </a:r>
          </a:p>
          <a:p>
            <a:pPr lvl="1"/>
            <a:r>
              <a:rPr lang="en-US" dirty="0" smtClean="0"/>
              <a:t>Generally not pathological</a:t>
            </a:r>
          </a:p>
          <a:p>
            <a:r>
              <a:rPr lang="en-US" dirty="0" smtClean="0"/>
              <a:t>Aldolase B mutations</a:t>
            </a:r>
          </a:p>
          <a:p>
            <a:pPr lvl="1"/>
            <a:r>
              <a:rPr lang="en-US" dirty="0" smtClean="0"/>
              <a:t>Buildup of Fructose-1-phosphate</a:t>
            </a:r>
          </a:p>
          <a:p>
            <a:pPr lvl="1"/>
            <a:r>
              <a:rPr lang="en-US" dirty="0" smtClean="0"/>
              <a:t>Impaired gluconeogenesis and </a:t>
            </a:r>
            <a:r>
              <a:rPr lang="en-US" dirty="0" err="1" smtClean="0"/>
              <a:t>glycogenolysis</a:t>
            </a:r>
            <a:endParaRPr lang="en-US" dirty="0" smtClean="0"/>
          </a:p>
          <a:p>
            <a:pPr lvl="1"/>
            <a:r>
              <a:rPr lang="en-US" dirty="0" smtClean="0"/>
              <a:t>High risk of hypoglycemia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catalytic differences 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what tissues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Describe the potential fates of pyruvate, and what dictates the next steps in its 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able to calculate (and justify) the energy produced from aerobic or anaerobic oxidation of:</a:t>
            </a:r>
          </a:p>
          <a:p>
            <a:pPr lvl="1"/>
            <a:r>
              <a:rPr lang="en-US" dirty="0" smtClean="0"/>
              <a:t>Glucose</a:t>
            </a:r>
          </a:p>
          <a:p>
            <a:pPr lvl="1"/>
            <a:r>
              <a:rPr lang="en-US" dirty="0" smtClean="0"/>
              <a:t>Galactose</a:t>
            </a:r>
          </a:p>
          <a:p>
            <a:pPr lvl="1"/>
            <a:r>
              <a:rPr lang="en-US" dirty="0" smtClean="0"/>
              <a:t>Fructose</a:t>
            </a:r>
          </a:p>
          <a:p>
            <a:pPr lvl="1"/>
            <a:r>
              <a:rPr lang="en-US" dirty="0"/>
              <a:t>Glycerol (uses 1 ATP, makes 1 NADH to get to </a:t>
            </a:r>
            <a:r>
              <a:rPr lang="en-US" dirty="0" smtClean="0"/>
              <a:t>DHAP/Ga3P)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Tarui’s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 in phosphofructokinase 1</a:t>
            </a:r>
          </a:p>
          <a:p>
            <a:pPr lvl="1"/>
            <a:r>
              <a:rPr lang="en-US" dirty="0"/>
              <a:t>Rare ~100 cases</a:t>
            </a:r>
          </a:p>
          <a:p>
            <a:pPr lvl="1"/>
            <a:r>
              <a:rPr lang="en-US" dirty="0"/>
              <a:t>Autosomal recessive disease</a:t>
            </a:r>
          </a:p>
          <a:p>
            <a:r>
              <a:rPr lang="en-US" dirty="0" smtClean="0"/>
              <a:t>Spend a moment thinking what would be the results of this disease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32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Tarui’s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r>
              <a:rPr lang="en-US" dirty="0" smtClean="0"/>
              <a:t>Mutation in phosphofructokinase 1</a:t>
            </a:r>
          </a:p>
          <a:p>
            <a:r>
              <a:rPr lang="en-US" dirty="0" smtClean="0"/>
              <a:t>Discuss some of these aspects among small groups</a:t>
            </a:r>
          </a:p>
          <a:p>
            <a:pPr lvl="1"/>
            <a:r>
              <a:rPr lang="en-US" dirty="0" smtClean="0"/>
              <a:t>How would this affect the ability to use glucose for energy?</a:t>
            </a:r>
          </a:p>
          <a:p>
            <a:pPr lvl="1"/>
            <a:r>
              <a:rPr lang="en-US" dirty="0" smtClean="0"/>
              <a:t>What would happen to glycogen levels?</a:t>
            </a:r>
          </a:p>
          <a:p>
            <a:pPr lvl="1"/>
            <a:r>
              <a:rPr lang="en-US" dirty="0" smtClean="0"/>
              <a:t>What energy sources would be used instead?</a:t>
            </a:r>
          </a:p>
          <a:p>
            <a:pPr lvl="1"/>
            <a:r>
              <a:rPr lang="en-US" dirty="0" smtClean="0"/>
              <a:t>What would happen to Fructose-2,6-bisphosphate levels?</a:t>
            </a:r>
          </a:p>
          <a:p>
            <a:pPr lvl="1"/>
            <a:r>
              <a:rPr lang="en-US" dirty="0" smtClean="0"/>
              <a:t>Would it affect fructose utilization?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55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would this affect the ability to use glucose for energy?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Would make it difficult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Would make it easy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Would have no effect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82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would happen to glycogen levels?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More glycogen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Less glycogen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The same amount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22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energy sources would be ok?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Fructose, Lipids and Amino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Lipids and Amino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Only Lipids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Only Amino Acids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97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Tarui’s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Mutation in phosphofructokinase 1 </a:t>
            </a:r>
            <a:r>
              <a:rPr lang="en-US" b="1" u="sng" dirty="0" smtClean="0"/>
              <a:t>in muscle only</a:t>
            </a:r>
          </a:p>
          <a:p>
            <a:r>
              <a:rPr lang="en-US" dirty="0" smtClean="0"/>
              <a:t>Discuss some of these aspects among small groups</a:t>
            </a:r>
          </a:p>
          <a:p>
            <a:pPr lvl="1"/>
            <a:r>
              <a:rPr lang="en-US" dirty="0" smtClean="0"/>
              <a:t>How would this affect muscle function?</a:t>
            </a:r>
          </a:p>
          <a:p>
            <a:pPr lvl="1"/>
            <a:r>
              <a:rPr lang="en-US" dirty="0" smtClean="0"/>
              <a:t>Would this be different from a mutation in the liver PFK1 enzyme?</a:t>
            </a:r>
          </a:p>
          <a:p>
            <a:pPr lvl="1"/>
            <a:r>
              <a:rPr lang="en-US" dirty="0" smtClean="0"/>
              <a:t>What would you recommend for treatment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4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Tarui’s</a:t>
            </a:r>
            <a:r>
              <a:rPr lang="en-US" dirty="0" smtClean="0"/>
              <a:t> Disease Summary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Symptoms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Treatments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Glycogen accumulation (GSDVII)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Genetic testing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Muscle pain and cramps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Avoid anaerobi</a:t>
                      </a:r>
                      <a:r>
                        <a:rPr lang="en-US" sz="2800" baseline="0" dirty="0" smtClean="0"/>
                        <a:t>c exercise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Muscle</a:t>
                      </a:r>
                      <a:r>
                        <a:rPr lang="en-US" sz="2800" baseline="0" dirty="0" smtClean="0"/>
                        <a:t> tissue degradation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Low</a:t>
                      </a:r>
                      <a:r>
                        <a:rPr lang="en-US" sz="2800" baseline="0" dirty="0" smtClean="0"/>
                        <a:t> glucose/galactose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Low muscle tone (</a:t>
                      </a:r>
                      <a:r>
                        <a:rPr lang="en-US" sz="2800" dirty="0" err="1" smtClean="0"/>
                        <a:t>hypotonia</a:t>
                      </a:r>
                      <a:r>
                        <a:rPr lang="en-US" sz="2800" dirty="0" smtClean="0"/>
                        <a:t>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High protein diets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Cardiomyopathy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49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before we 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work on the News and Discussions!</a:t>
            </a:r>
          </a:p>
          <a:p>
            <a:r>
              <a:rPr lang="en-US" dirty="0" smtClean="0"/>
              <a:t>Post suggestions/typos about readings to “</a:t>
            </a:r>
            <a:r>
              <a:rPr lang="en-US" b="1" dirty="0" smtClean="0"/>
              <a:t>Background Reading Suggestions</a:t>
            </a:r>
            <a:r>
              <a:rPr lang="en-US" dirty="0" smtClean="0"/>
              <a:t>” page</a:t>
            </a:r>
          </a:p>
          <a:p>
            <a:r>
              <a:rPr lang="en-US" dirty="0" smtClean="0"/>
              <a:t>Don</a:t>
            </a:r>
            <a:r>
              <a:rPr lang="mr-IN" dirty="0" smtClean="0"/>
              <a:t>’</a:t>
            </a:r>
            <a:r>
              <a:rPr lang="en-US" dirty="0" smtClean="0"/>
              <a:t>t forget to make use of the vocabulary page!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0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638"/>
            <a:ext cx="9144000" cy="4446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" y="4795897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/>
              <a:t>2.8% </a:t>
            </a:r>
            <a:r>
              <a:rPr lang="en-US" sz="3200" dirty="0" smtClean="0"/>
              <a:t>frequency (8.6% in African population)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Only ~100 cases diagnosed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76/62784 homozygous individuals -&gt; 1:826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Explore other variants on </a:t>
            </a:r>
            <a:r>
              <a:rPr lang="en-US" sz="3200" dirty="0" smtClean="0">
                <a:hlinkClick r:id="rId4"/>
              </a:rPr>
              <a:t>bravo.sph.umich.edu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4114799" y="256185"/>
            <a:ext cx="5029201" cy="1088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Uncommon</a:t>
            </a:r>
            <a:r>
              <a:rPr lang="mr-IN" dirty="0" smtClean="0"/>
              <a:t>…</a:t>
            </a:r>
            <a:r>
              <a:rPr lang="en-US" dirty="0" smtClean="0"/>
              <a:t> or is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7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Tissue Specific Roles of Glycolysis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glucagon/adrenaline inhibit PFK-2 activity in liver not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doesn’t have PFK-2 activity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Glucagon/Adrenaline do not activate PKA in muscle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PFK-2 can’t be phosphorylated by PKA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 There are no Glucagon/Adrenaline receptors in muscle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3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Glucagon and adrenaline suppress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45429" cy="4525963"/>
          </a:xfrm>
        </p:spPr>
        <p:txBody>
          <a:bodyPr/>
          <a:lstStyle/>
          <a:p>
            <a:r>
              <a:rPr lang="en-US" dirty="0" smtClean="0"/>
              <a:t>Why would this be useful in the liver?</a:t>
            </a:r>
          </a:p>
          <a:p>
            <a:r>
              <a:rPr lang="en-US" dirty="0" smtClean="0"/>
              <a:t>Why would this be counterproductive in the muscle?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923314" y="1940767"/>
            <a:ext cx="120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Adrenaline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40762" y="1940767"/>
            <a:ext cx="106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Glucagon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23314" y="3247053"/>
            <a:ext cx="1090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Muscle</a:t>
            </a:r>
          </a:p>
          <a:p>
            <a:r>
              <a:rPr lang="en-US" dirty="0" smtClean="0"/>
              <a:t>Glycolysis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67918" y="3247053"/>
            <a:ext cx="1090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Liver</a:t>
            </a:r>
          </a:p>
          <a:p>
            <a:r>
              <a:rPr lang="en-US" dirty="0" smtClean="0"/>
              <a:t>Glycolysis</a:t>
            </a:r>
          </a:p>
          <a:p>
            <a:endParaRPr lang="en-US" dirty="0"/>
          </a:p>
        </p:txBody>
      </p:sp>
      <p:cxnSp>
        <p:nvCxnSpPr>
          <p:cNvPr id="10" name="Straight Arrow Connector 9"/>
          <p:cNvCxnSpPr>
            <a:endCxn id="8" idx="0"/>
          </p:cNvCxnSpPr>
          <p:nvPr/>
        </p:nvCxnSpPr>
        <p:spPr>
          <a:xfrm>
            <a:off x="5812971" y="2310099"/>
            <a:ext cx="1" cy="93695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166393" y="2289491"/>
            <a:ext cx="1360707" cy="941886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56132" y="3097763"/>
            <a:ext cx="220523" cy="26722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612229" y="3247053"/>
            <a:ext cx="418503" cy="0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27496" y="4494014"/>
            <a:ext cx="323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done by phosphorylation and inactivation of PFK2 by </a:t>
            </a:r>
            <a:r>
              <a:rPr lang="en-US" dirty="0" err="1" smtClean="0"/>
              <a:t>cAMP</a:t>
            </a:r>
            <a:r>
              <a:rPr lang="en-US" dirty="0" smtClean="0"/>
              <a:t>/PKA signaling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Specificity in PFK2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Glucagon/Adrenaline can phosphorylate and inhibit Liver PFK2 but </a:t>
            </a:r>
            <a:r>
              <a:rPr lang="en-US" b="1" u="sng" dirty="0" smtClean="0"/>
              <a:t>not </a:t>
            </a:r>
            <a:r>
              <a:rPr lang="en-US" dirty="0" smtClean="0"/>
              <a:t>Muscle PFK2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80023"/>
          <a:stretch/>
        </p:blipFill>
        <p:spPr>
          <a:xfrm>
            <a:off x="0" y="2758440"/>
            <a:ext cx="9144000" cy="26913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760" y="4149817"/>
            <a:ext cx="15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PFK-2 isoforms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1880" y="5632317"/>
            <a:ext cx="114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Pourquoi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212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third regulated step in glycolysis is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1533225"/>
            <a:ext cx="3451860" cy="5188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0680" y="5857875"/>
            <a:ext cx="97536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20" y="3035300"/>
            <a:ext cx="3992880" cy="1518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6800" y="4901099"/>
            <a:ext cx="406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Substrate mediated </a:t>
            </a:r>
            <a:r>
              <a:rPr lang="en-US" smtClean="0"/>
              <a:t>ADP phosphorylation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Pyruvate Kinase is Regulated by ATP</a:t>
            </a:r>
            <a:r>
              <a:rPr lang="en-US" smtClean="0"/>
              <a:t>, Fructose-1,6-bisphosphate  </a:t>
            </a:r>
            <a:r>
              <a:rPr lang="en-US" dirty="0" smtClean="0"/>
              <a:t>and Alanine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549515" cy="4965192"/>
          </a:xfrm>
        </p:spPr>
        <p:txBody>
          <a:bodyPr>
            <a:normAutofit/>
          </a:bodyPr>
          <a:lstStyle/>
          <a:p>
            <a:r>
              <a:rPr lang="en-US" b="1" dirty="0" smtClean="0"/>
              <a:t>ATP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less glycolysis when energy levels are high</a:t>
            </a:r>
            <a:endParaRPr lang="en-US" b="1" dirty="0" smtClean="0"/>
          </a:p>
          <a:p>
            <a:r>
              <a:rPr lang="en-US" b="1" dirty="0" smtClean="0"/>
              <a:t>F16bP </a:t>
            </a:r>
            <a:r>
              <a:rPr lang="mr-IN" dirty="0" smtClean="0"/>
              <a:t>–</a:t>
            </a:r>
            <a:r>
              <a:rPr lang="en-US" dirty="0" smtClean="0"/>
              <a:t> more glycolysis when buildup of upstream substrates</a:t>
            </a:r>
          </a:p>
          <a:p>
            <a:r>
              <a:rPr lang="en-US" b="1" dirty="0" smtClean="0"/>
              <a:t>Alanine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less glycolysis when abundance of amino acids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715" y="1417638"/>
            <a:ext cx="3603885" cy="456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4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Important Role of Alanine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24012"/>
            <a:ext cx="5029201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Alanine is an important amino acid catabolite</a:t>
            </a:r>
          </a:p>
          <a:p>
            <a:r>
              <a:rPr lang="en-US" dirty="0" smtClean="0"/>
              <a:t>Many amino acids degrade to alanine</a:t>
            </a:r>
          </a:p>
          <a:p>
            <a:pPr lvl="1"/>
            <a:r>
              <a:rPr lang="en-US" dirty="0" smtClean="0"/>
              <a:t>All but </a:t>
            </a:r>
            <a:r>
              <a:rPr lang="en-US" b="1" dirty="0" err="1" smtClean="0"/>
              <a:t>Gly</a:t>
            </a:r>
            <a:r>
              <a:rPr lang="en-US" dirty="0" smtClean="0"/>
              <a:t>, </a:t>
            </a:r>
            <a:r>
              <a:rPr lang="en-US" b="1" dirty="0" err="1" smtClean="0"/>
              <a:t>Ser</a:t>
            </a:r>
            <a:r>
              <a:rPr lang="en-US" b="1" dirty="0" smtClean="0"/>
              <a:t> </a:t>
            </a:r>
            <a:r>
              <a:rPr lang="en-US" dirty="0" smtClean="0"/>
              <a:t>and </a:t>
            </a:r>
            <a:r>
              <a:rPr lang="en-US" b="1" dirty="0" err="1" smtClean="0"/>
              <a:t>Thr</a:t>
            </a:r>
            <a:r>
              <a:rPr lang="en-US" b="1" dirty="0" smtClean="0"/>
              <a:t> 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715" y="1417638"/>
            <a:ext cx="3603885" cy="4560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81" y="4434511"/>
            <a:ext cx="7260735" cy="20937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3981" y="4434511"/>
            <a:ext cx="5029201" cy="8872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1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Post-Translational Regulation of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532414"/>
            <a:ext cx="6278880" cy="47091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69608" y="2267712"/>
            <a:ext cx="23743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Glucagon and</a:t>
            </a:r>
          </a:p>
          <a:p>
            <a:r>
              <a:rPr lang="en-US" sz="3200" dirty="0" smtClean="0"/>
              <a:t>Adrenaline in the Liver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4667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Specific Regulation of Glycolysis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82880" y="2332990"/>
          <a:ext cx="881481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5264"/>
                <a:gridCol w="2621280"/>
                <a:gridCol w="293827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Component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Liver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Muscle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Glucokinase</a:t>
                      </a:r>
                      <a:r>
                        <a:rPr lang="en-US" sz="2400" dirty="0" smtClean="0"/>
                        <a:t>/Hexokinase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Not inhibited </a:t>
                      </a:r>
                      <a:r>
                        <a:rPr lang="en-US" sz="2400" baseline="0" dirty="0" smtClean="0"/>
                        <a:t>by G6P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Inhibited by G6P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Phosphofructokinase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Inhibition of PFK-2 (regulates via F26bP)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PFK-2</a:t>
                      </a:r>
                      <a:r>
                        <a:rPr lang="en-US" sz="2400" baseline="0" dirty="0" smtClean="0"/>
                        <a:t> not inhibited by phosphorylation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Pyruvate</a:t>
                      </a:r>
                      <a:r>
                        <a:rPr lang="en-US" sz="2400" baseline="0" dirty="0" smtClean="0"/>
                        <a:t> Kinase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Inhibition of PK by alanine and by phosphorylation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PK not</a:t>
                      </a:r>
                      <a:r>
                        <a:rPr lang="en-US" sz="2400" baseline="0" dirty="0" smtClean="0"/>
                        <a:t> inhibited by alanine or phosphorylation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6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does insulin help glucose enter an adipocyte?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Active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Active transport through GLUT4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Passive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Passive transport through GLUT4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99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Chronic Regulation of GK/HK, PFK1 and PK Promotes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/>
          <a:lstStyle/>
          <a:p>
            <a:r>
              <a:rPr lang="en-US" dirty="0" smtClean="0"/>
              <a:t>Hypoxia (HIF)</a:t>
            </a:r>
          </a:p>
          <a:p>
            <a:r>
              <a:rPr lang="en-US" dirty="0" smtClean="0"/>
              <a:t>Carbohydrate levels (</a:t>
            </a:r>
            <a:r>
              <a:rPr lang="en-US" dirty="0" err="1" smtClean="0"/>
              <a:t>ChREBP</a:t>
            </a:r>
            <a:r>
              <a:rPr lang="en-US" dirty="0" smtClean="0"/>
              <a:t> – L-PK)</a:t>
            </a:r>
          </a:p>
          <a:p>
            <a:r>
              <a:rPr lang="en-US" dirty="0" smtClean="0"/>
              <a:t>Chronic glucagon (CREB - GK)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60" y="1600200"/>
            <a:ext cx="2768600" cy="208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060" y="3865562"/>
            <a:ext cx="3212983" cy="300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0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would hypoxia alter glycolysis?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 its efficiency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Decrease its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45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Fructose and Galactose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5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Galactolysis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130300"/>
            <a:ext cx="6591300" cy="459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130300"/>
            <a:ext cx="65913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Disorders of </a:t>
            </a:r>
            <a:r>
              <a:rPr lang="en-US" dirty="0" err="1" smtClean="0"/>
              <a:t>Galatolysis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GALT (type I)</a:t>
            </a:r>
          </a:p>
          <a:p>
            <a:pPr lvl="1"/>
            <a:r>
              <a:rPr lang="en-US" dirty="0" smtClean="0"/>
              <a:t>1:30,000-60,000</a:t>
            </a:r>
          </a:p>
          <a:p>
            <a:r>
              <a:rPr lang="en-US" dirty="0" smtClean="0"/>
              <a:t>UDP-Galactose Epimerase (type II)</a:t>
            </a:r>
          </a:p>
          <a:p>
            <a:pPr lvl="1"/>
            <a:r>
              <a:rPr lang="en-US" dirty="0" smtClean="0"/>
              <a:t>&lt;1:100000</a:t>
            </a:r>
          </a:p>
          <a:p>
            <a:r>
              <a:rPr lang="en-US" dirty="0" smtClean="0"/>
              <a:t>Galactose is trapped in the cell, builds up and causes developmental problems, cataracts, lethargy and liver damage</a:t>
            </a:r>
          </a:p>
          <a:p>
            <a:r>
              <a:rPr lang="en-US" dirty="0" smtClean="0"/>
              <a:t>Avoid lactose and other galactose containing products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0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620"/>
            <a:ext cx="8229600" cy="1143000"/>
          </a:xfrm>
        </p:spPr>
        <p:txBody>
          <a:bodyPr/>
          <a:lstStyle/>
          <a:p>
            <a:r>
              <a:rPr lang="en-US" dirty="0" smtClean="0"/>
              <a:t>Liver Fructose Metabolism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1620602"/>
            <a:ext cx="6591300" cy="459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1620602"/>
            <a:ext cx="65913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7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Fructose Consumption and Metabolic Health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8242"/>
            <a:ext cx="9144000" cy="46681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1713" y="4334256"/>
            <a:ext cx="145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Free Fructose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38406" y="2496828"/>
            <a:ext cx="66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HFCS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4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Fructose Corn Syrup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43" y="1417638"/>
            <a:ext cx="7380514" cy="460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4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Fructose metabolism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is fructose metabolism different from glucose and galactose?</a:t>
            </a:r>
          </a:p>
          <a:p>
            <a:pPr lvl="1"/>
            <a:r>
              <a:rPr lang="en-US" dirty="0" smtClean="0"/>
              <a:t>Think in terms of how it feeds into glycolysis</a:t>
            </a:r>
          </a:p>
          <a:p>
            <a:r>
              <a:rPr lang="en-US" dirty="0" smtClean="0"/>
              <a:t>What metabolic checkpoints control glucose/galactose but not fructose?</a:t>
            </a:r>
          </a:p>
          <a:p>
            <a:r>
              <a:rPr lang="en-US" dirty="0" smtClean="0"/>
              <a:t>What signals can regulate glucose/galactose but not fructose?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1168" y="274638"/>
            <a:ext cx="934516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Regulators of Glycolysis/</a:t>
            </a:r>
            <a:r>
              <a:rPr lang="en-US" dirty="0" err="1" smtClean="0"/>
              <a:t>Fructolysis</a:t>
            </a:r>
            <a:r>
              <a:rPr lang="en-US" dirty="0" smtClean="0"/>
              <a:t> in Liver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200"/>
            <a:ext cx="9144000" cy="4158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218"/>
            <a:ext cx="9144000" cy="41584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5343"/>
            <a:ext cx="9144000" cy="41584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5503795"/>
            <a:ext cx="5577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Citrate is important here: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Part of TCA cycle (signals </a:t>
            </a:r>
            <a:r>
              <a:rPr lang="en-US" dirty="0" err="1" smtClean="0"/>
              <a:t>anaplerosis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Part of lipogenesis (substrate and activates ACC)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Fructose is disengaged from citrate control from both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35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#2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enzyme has a Km for glucose near the physiological range: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err="1" smtClean="0"/>
              <a:t>Glucokinase</a:t>
            </a:r>
            <a:endParaRPr lang="en-US" dirty="0" smtClean="0"/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Hexokinase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Phosphofructokinase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GLUT4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08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Inherited Disorders of Fructose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Fructokinase</a:t>
            </a:r>
            <a:r>
              <a:rPr lang="en-US" dirty="0" smtClean="0"/>
              <a:t> mutations</a:t>
            </a:r>
          </a:p>
          <a:p>
            <a:pPr lvl="1"/>
            <a:r>
              <a:rPr lang="en-US" dirty="0" smtClean="0"/>
              <a:t>Fructose not trapped in the cell</a:t>
            </a:r>
          </a:p>
          <a:p>
            <a:pPr lvl="1"/>
            <a:r>
              <a:rPr lang="en-US" dirty="0" smtClean="0"/>
              <a:t>Elevated fructose in the blood</a:t>
            </a:r>
          </a:p>
          <a:p>
            <a:pPr lvl="1"/>
            <a:r>
              <a:rPr lang="en-US" dirty="0" smtClean="0"/>
              <a:t>Generally not pathological</a:t>
            </a:r>
          </a:p>
          <a:p>
            <a:r>
              <a:rPr lang="en-US" dirty="0" smtClean="0"/>
              <a:t>Aldolase B mutations</a:t>
            </a:r>
          </a:p>
          <a:p>
            <a:pPr lvl="1"/>
            <a:r>
              <a:rPr lang="en-US" dirty="0" smtClean="0"/>
              <a:t>Buildup of Fructose-1-phosphate</a:t>
            </a:r>
          </a:p>
          <a:p>
            <a:pPr lvl="1"/>
            <a:r>
              <a:rPr lang="en-US" dirty="0" smtClean="0"/>
              <a:t>Impaired gluconeogenesis and </a:t>
            </a:r>
            <a:r>
              <a:rPr lang="en-US" dirty="0" err="1" smtClean="0"/>
              <a:t>glycogenolysis</a:t>
            </a:r>
            <a:endParaRPr lang="en-US" dirty="0" smtClean="0"/>
          </a:p>
          <a:p>
            <a:pPr lvl="1"/>
            <a:r>
              <a:rPr lang="en-US" dirty="0" smtClean="0"/>
              <a:t>High risk of hypoglycemia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7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catalytic differences 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what tissues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Describe the potential fates of pyruvate, and what dictates the next steps in its 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0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does insulin help glucose enter an adipocyte?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Active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Active transport through GLUT4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Passive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Passive transport through GLUT4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36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#2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enzyme has a Km for glucose near the physiological range: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err="1" smtClean="0"/>
              <a:t>Glucokinase</a:t>
            </a:r>
            <a:endParaRPr lang="en-US" dirty="0" smtClean="0"/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Hexokinase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Phosphofructokinase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GLUT4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2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of the following is a target for glucagon dependent regulation in the liver?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GLUT2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PFK1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PFK2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Hexokinase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59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 Metabolism Overview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3005" y="49285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2AEA2-508F-394C-94BA-3E255987F85E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85" y="1319104"/>
            <a:ext cx="4770120" cy="55388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" y="4400826"/>
            <a:ext cx="4015409" cy="11935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783080"/>
            <a:ext cx="40586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>
                <a:hlinkClick r:id="rId5" invalidUrl="https://umich.instructure.com/courses/163805/pages/Sep 25%3A Glycolysis?titleize=0" tooltip="Sep 25: Glycolysis"/>
              </a:rPr>
              <a:t>Sep 25: Glycolysis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6" invalidUrl="https://umich.instructure.com/courses/163805/pages/Sep 27%3A TCA Cycle and the Electron Transport Chain?titleize=0" tooltip="Sep 27: TCA Cycle and the Electron Transport Chain"/>
              </a:rPr>
              <a:t>Sep 27: TCA Cycle and the Electron Transport Chain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7" invalidUrl="https://umich.instructure.com/courses/163805/pages/Oct 2%3A Glycogen Metabolism and the Pentose Phosphate Shunt?titleize=0" tooltip="Oct 2: Glycogen Metabolism and the Pentose Phosphate Shunt"/>
              </a:rPr>
              <a:t>Oct 2: Glycogen Metabolism and the Pentose Phosphate Shunt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8" invalidUrl="https://umich.instructure.com/courses/163805/pages/Oct 4%3A Gluconeogenesis?titleize=0" tooltip="Oct 4: Gluconeogenesis"/>
              </a:rPr>
              <a:t>Oct 4: Gluconeogenesis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9" invalidUrl="https://umich.instructure.com/courses/163805/pages/Oct 9%3A In-Class Review?titleize=0" tooltip="Oct 9: In-Class Review"/>
              </a:rPr>
              <a:t>Oct 9: In-Class Review</a:t>
            </a:r>
            <a:r>
              <a:rPr lang="en-US"/>
              <a:t> </a:t>
            </a:r>
            <a:br>
              <a:rPr lang="en-US"/>
            </a:br>
            <a:r>
              <a:rPr lang="en-US"/>
              <a:t>Oct 11: Exam 1</a:t>
            </a:r>
          </a:p>
        </p:txBody>
      </p:sp>
    </p:spTree>
    <p:extLst>
      <p:ext uri="{BB962C8B-B14F-4D97-AF65-F5344CB8AC3E}">
        <p14:creationId xmlns:p14="http://schemas.microsoft.com/office/powerpoint/2010/main" val="289215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</a:t>
            </a:r>
            <a:r>
              <a:rPr lang="en-US" dirty="0" smtClean="0"/>
              <a:t>enzymatic differences </a:t>
            </a:r>
            <a:r>
              <a:rPr lang="en-US" dirty="0"/>
              <a:t>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</a:t>
            </a:r>
            <a:r>
              <a:rPr lang="en-US" dirty="0" smtClean="0"/>
              <a:t>which tissues.</a:t>
            </a:r>
          </a:p>
          <a:p>
            <a:r>
              <a:rPr lang="en-US" dirty="0"/>
              <a:t>Describe the potential fates of pyruvate, and what dictates the next steps in its </a:t>
            </a:r>
            <a:r>
              <a:rPr lang="en-US" dirty="0" smtClean="0"/>
              <a:t>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Fates of Glucose-6-Phosphate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94" y="1417638"/>
            <a:ext cx="3912406" cy="4362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40" y="1187048"/>
            <a:ext cx="3515360" cy="43450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02080" y="5802749"/>
            <a:ext cx="2910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GS: Glycogen </a:t>
            </a:r>
            <a:r>
              <a:rPr lang="en-US" dirty="0" err="1" smtClean="0"/>
              <a:t>syntase</a:t>
            </a:r>
            <a:endParaRPr lang="en-US" dirty="0" smtClean="0"/>
          </a:p>
          <a:p>
            <a:r>
              <a:rPr lang="en-US" dirty="0" smtClean="0"/>
              <a:t>PFK1: Phosphofructokinase 1</a:t>
            </a:r>
          </a:p>
          <a:p>
            <a:r>
              <a:rPr lang="en-US" dirty="0" smtClean="0"/>
              <a:t>G6PDH: G6P Dehydrogenase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Staring with the End </a:t>
            </a:r>
            <a:r>
              <a:rPr lang="mr-IN" dirty="0" smtClean="0"/>
              <a:t>–</a:t>
            </a:r>
            <a:r>
              <a:rPr lang="en-US" dirty="0" smtClean="0"/>
              <a:t> What happens to the Pyruvate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397241" cy="47085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Aerobic Conditions</a:t>
            </a:r>
          </a:p>
          <a:p>
            <a:pPr lvl="1"/>
            <a:r>
              <a:rPr lang="en-US" dirty="0"/>
              <a:t>Becomes Acetyl-CoA </a:t>
            </a:r>
          </a:p>
          <a:p>
            <a:pPr lvl="2"/>
            <a:r>
              <a:rPr lang="en-US" dirty="0"/>
              <a:t>In presence of CHO but need energy -&gt; TCA Cycle</a:t>
            </a:r>
          </a:p>
          <a:p>
            <a:pPr lvl="2"/>
            <a:r>
              <a:rPr lang="en-US" dirty="0"/>
              <a:t>In presence of CHO but don</a:t>
            </a:r>
            <a:r>
              <a:rPr lang="uk-UA" dirty="0"/>
              <a:t>’</a:t>
            </a:r>
            <a:r>
              <a:rPr lang="en-US" dirty="0"/>
              <a:t>t need energy -&gt; Lipids</a:t>
            </a:r>
          </a:p>
          <a:p>
            <a:pPr lvl="2"/>
            <a:r>
              <a:rPr lang="en-US" dirty="0"/>
              <a:t>In absence of CHO (relevant for lipid oxidation)</a:t>
            </a:r>
          </a:p>
          <a:p>
            <a:pPr lvl="3"/>
            <a:r>
              <a:rPr lang="en-US" dirty="0"/>
              <a:t>Ketone Bodies (if OAA absent)</a:t>
            </a:r>
          </a:p>
          <a:p>
            <a:pPr lvl="3"/>
            <a:r>
              <a:rPr lang="en-US" dirty="0"/>
              <a:t>Gluconeogenesis (if OAA present)</a:t>
            </a:r>
          </a:p>
          <a:p>
            <a:pPr lvl="2"/>
            <a:endParaRPr lang="en-US" dirty="0"/>
          </a:p>
          <a:p>
            <a:r>
              <a:rPr lang="en-US" dirty="0"/>
              <a:t>Anaerobic conditions</a:t>
            </a:r>
          </a:p>
          <a:p>
            <a:pPr lvl="1"/>
            <a:r>
              <a:rPr lang="en-US" dirty="0"/>
              <a:t>Becomes lactate</a:t>
            </a:r>
          </a:p>
          <a:p>
            <a:pPr lvl="1"/>
            <a:r>
              <a:rPr lang="en-US" dirty="0"/>
              <a:t>Lactate goes to liver for reconversion back to glucose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8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  <p:bldP spid="3" grpI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Glycolysis Net ATP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Glycolysis</a:t>
            </a:r>
          </a:p>
          <a:p>
            <a:pPr lvl="1"/>
            <a:r>
              <a:rPr lang="en-US" dirty="0" smtClean="0"/>
              <a:t>Uses 2 ATP (GK/HK and PFK1) </a:t>
            </a:r>
            <a:r>
              <a:rPr lang="en-US" dirty="0" smtClean="0">
                <a:solidFill>
                  <a:srgbClr val="FF0000"/>
                </a:solidFill>
              </a:rPr>
              <a:t>-2ATP</a:t>
            </a:r>
          </a:p>
          <a:p>
            <a:pPr lvl="1"/>
            <a:r>
              <a:rPr lang="en-US" dirty="0" smtClean="0"/>
              <a:t>Generates 2 DHAP/Ga3P Each of which:</a:t>
            </a:r>
          </a:p>
          <a:p>
            <a:pPr lvl="2"/>
            <a:r>
              <a:rPr lang="en-US" dirty="0" smtClean="0"/>
              <a:t>Generates 2 ATP -&gt; </a:t>
            </a:r>
            <a:r>
              <a:rPr lang="en-US" dirty="0" smtClean="0">
                <a:solidFill>
                  <a:srgbClr val="00B050"/>
                </a:solidFill>
              </a:rPr>
              <a:t>+4 ATP total</a:t>
            </a:r>
            <a:endParaRPr lang="en-US" dirty="0" smtClean="0"/>
          </a:p>
          <a:p>
            <a:pPr lvl="2"/>
            <a:r>
              <a:rPr lang="en-US" dirty="0" smtClean="0"/>
              <a:t>Generates 1 NADH -&gt; </a:t>
            </a:r>
            <a:r>
              <a:rPr lang="en-US" dirty="0" smtClean="0">
                <a:solidFill>
                  <a:srgbClr val="00B050"/>
                </a:solidFill>
              </a:rPr>
              <a:t>+5 ATP (2.5 ATP/NADH)</a:t>
            </a:r>
          </a:p>
          <a:p>
            <a:pPr lvl="1"/>
            <a:r>
              <a:rPr lang="en-US" dirty="0" smtClean="0"/>
              <a:t>Net to Pyruvate-&gt; 5 + 4 </a:t>
            </a:r>
            <a:r>
              <a:rPr lang="mr-IN" dirty="0" smtClean="0"/>
              <a:t>–</a:t>
            </a:r>
            <a:r>
              <a:rPr lang="en-US" dirty="0" smtClean="0"/>
              <a:t> 2 = 7ATP</a:t>
            </a:r>
          </a:p>
          <a:p>
            <a:pPr lvl="1"/>
            <a:r>
              <a:rPr lang="en-US" dirty="0" smtClean="0"/>
              <a:t>Net to Lactate</a:t>
            </a:r>
          </a:p>
          <a:p>
            <a:pPr lvl="2"/>
            <a:r>
              <a:rPr lang="en-US" dirty="0" smtClean="0"/>
              <a:t>Generates 1 more NADH for each pyruvate -&gt; </a:t>
            </a:r>
            <a:r>
              <a:rPr lang="en-US" b="1" dirty="0" smtClean="0"/>
              <a:t>+12 ATP</a:t>
            </a:r>
          </a:p>
          <a:p>
            <a:r>
              <a:rPr lang="en-US" dirty="0"/>
              <a:t>T</a:t>
            </a:r>
            <a:r>
              <a:rPr lang="en-US" dirty="0" smtClean="0"/>
              <a:t>hrough TCA/ETC ~ </a:t>
            </a:r>
            <a:r>
              <a:rPr lang="en-US" b="1" smtClean="0"/>
              <a:t>32 ATP</a:t>
            </a:r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7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of the following is a target of glucagon dependent </a:t>
            </a:r>
            <a:r>
              <a:rPr lang="en-US" smtClean="0"/>
              <a:t>PKA phosphorylation in </a:t>
            </a:r>
            <a:r>
              <a:rPr lang="en-US" dirty="0" smtClean="0"/>
              <a:t>the liver?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GLUT2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PFK1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PFK2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Hexokinase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01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able to calculate (and justify) the energy produced from aerobic or anaerobic oxidation of:</a:t>
            </a:r>
          </a:p>
          <a:p>
            <a:pPr lvl="1"/>
            <a:r>
              <a:rPr lang="en-US" dirty="0" smtClean="0"/>
              <a:t>Glucose</a:t>
            </a:r>
          </a:p>
          <a:p>
            <a:pPr lvl="1"/>
            <a:r>
              <a:rPr lang="en-US" dirty="0" smtClean="0"/>
              <a:t>Galactose</a:t>
            </a:r>
          </a:p>
          <a:p>
            <a:pPr lvl="1"/>
            <a:r>
              <a:rPr lang="en-US" dirty="0" smtClean="0"/>
              <a:t>Fructose</a:t>
            </a:r>
          </a:p>
          <a:p>
            <a:pPr lvl="1"/>
            <a:r>
              <a:rPr lang="en-US" dirty="0" smtClean="0"/>
              <a:t>Glycerol (uses 1 ATP, makes 1 NADH to get </a:t>
            </a:r>
            <a:r>
              <a:rPr lang="en-US" smtClean="0"/>
              <a:t>to DHAP/Ga3P)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62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Tarui’s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 in phosphofructokinase 1</a:t>
            </a:r>
          </a:p>
          <a:p>
            <a:pPr lvl="1"/>
            <a:r>
              <a:rPr lang="en-US" dirty="0"/>
              <a:t>Rare ~100 cases</a:t>
            </a:r>
          </a:p>
          <a:p>
            <a:pPr lvl="1"/>
            <a:r>
              <a:rPr lang="en-US" dirty="0"/>
              <a:t>Autosomal recessive disease</a:t>
            </a:r>
          </a:p>
          <a:p>
            <a:r>
              <a:rPr lang="en-US" dirty="0" smtClean="0"/>
              <a:t>Spend a moment thinking what would be the results of this disease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09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Tarui’s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r>
              <a:rPr lang="en-US" dirty="0" smtClean="0"/>
              <a:t>Mutation in phosphofructokinase 1</a:t>
            </a:r>
          </a:p>
          <a:p>
            <a:r>
              <a:rPr lang="en-US" dirty="0" smtClean="0"/>
              <a:t>Discuss some of these aspects among small groups</a:t>
            </a:r>
          </a:p>
          <a:p>
            <a:pPr lvl="1"/>
            <a:r>
              <a:rPr lang="en-US" dirty="0" smtClean="0"/>
              <a:t>How would this affect the ability to use glucose for energy?</a:t>
            </a:r>
          </a:p>
          <a:p>
            <a:pPr lvl="1"/>
            <a:r>
              <a:rPr lang="en-US" dirty="0" smtClean="0"/>
              <a:t>What would happen to glycogen levels?</a:t>
            </a:r>
          </a:p>
          <a:p>
            <a:pPr lvl="1"/>
            <a:r>
              <a:rPr lang="en-US" dirty="0" smtClean="0"/>
              <a:t>What energy sources would be used instead?</a:t>
            </a:r>
          </a:p>
          <a:p>
            <a:pPr lvl="1"/>
            <a:r>
              <a:rPr lang="en-US" dirty="0" smtClean="0"/>
              <a:t>What would happen to Fructose-2,6-bisphosphate levels?</a:t>
            </a:r>
          </a:p>
          <a:p>
            <a:pPr lvl="1"/>
            <a:r>
              <a:rPr lang="en-US" dirty="0" smtClean="0"/>
              <a:t>Would it affect fructose utilization?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32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Tarui’s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Mutation in phosphofructokinase 1 </a:t>
            </a:r>
            <a:r>
              <a:rPr lang="en-US" b="1" u="sng" dirty="0" smtClean="0"/>
              <a:t>in muscle only</a:t>
            </a:r>
          </a:p>
          <a:p>
            <a:r>
              <a:rPr lang="en-US" dirty="0" smtClean="0"/>
              <a:t>Discuss some of these aspects among small groups</a:t>
            </a:r>
          </a:p>
          <a:p>
            <a:pPr lvl="1"/>
            <a:r>
              <a:rPr lang="en-US" dirty="0" smtClean="0"/>
              <a:t>How would this affect muscle function?</a:t>
            </a:r>
          </a:p>
          <a:p>
            <a:pPr lvl="1"/>
            <a:r>
              <a:rPr lang="en-US" dirty="0" smtClean="0"/>
              <a:t>Would this be different from a mutation in the liver PFK1 enzyme?</a:t>
            </a:r>
          </a:p>
          <a:p>
            <a:pPr lvl="1"/>
            <a:r>
              <a:rPr lang="en-US" dirty="0" smtClean="0"/>
              <a:t>What would you recommend for treatment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6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Tarui’s</a:t>
            </a:r>
            <a:r>
              <a:rPr lang="en-US" dirty="0" smtClean="0"/>
              <a:t> Disease Summary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3924946"/>
              </p:ext>
            </p:extLst>
          </p:nvPr>
        </p:nvGraphicFramePr>
        <p:xfrm>
          <a:off x="457200" y="1600200"/>
          <a:ext cx="822960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Symptoms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Treatments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Glycogen accumulation (GSDVII)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Genetic testing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Muscle pain and cramps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Avoid anaerobi</a:t>
                      </a:r>
                      <a:r>
                        <a:rPr lang="en-US" sz="2800" baseline="0" dirty="0" smtClean="0"/>
                        <a:t>c exercise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Muscle</a:t>
                      </a:r>
                      <a:r>
                        <a:rPr lang="en-US" sz="2800" baseline="0" dirty="0" smtClean="0"/>
                        <a:t> tissue degradation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Low</a:t>
                      </a:r>
                      <a:r>
                        <a:rPr lang="en-US" sz="2800" baseline="0" dirty="0" smtClean="0"/>
                        <a:t> glucose/galactose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Low muscle tone (</a:t>
                      </a:r>
                      <a:r>
                        <a:rPr lang="en-US" sz="2800" dirty="0" err="1" smtClean="0"/>
                        <a:t>hypotonia</a:t>
                      </a:r>
                      <a:r>
                        <a:rPr lang="en-US" sz="2800" dirty="0" smtClean="0"/>
                        <a:t>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High protein diets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Cardiomyopathy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25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638"/>
            <a:ext cx="9144000" cy="4446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" y="4795897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/>
              <a:t>2.8% </a:t>
            </a:r>
            <a:r>
              <a:rPr lang="en-US" sz="3200" dirty="0" smtClean="0"/>
              <a:t>frequency (8.6% in African population)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Only ~100 cases diagnoses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78/627784 homozygous individuals -&gt; 1:804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Explore other variants on </a:t>
            </a:r>
            <a:r>
              <a:rPr lang="en-US" sz="3200" dirty="0" err="1" smtClean="0">
                <a:hlinkClick r:id="rId4"/>
              </a:rPr>
              <a:t>bravo.sph.umich.edu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4114799" y="256185"/>
            <a:ext cx="5029201" cy="1088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Uncommon</a:t>
            </a:r>
            <a:r>
              <a:rPr lang="mr-IN" dirty="0" smtClean="0"/>
              <a:t>…</a:t>
            </a:r>
            <a:r>
              <a:rPr lang="en-US" dirty="0" smtClean="0"/>
              <a:t> or is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7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glucagon/adrenaline inhibit PFK-2 activity in liver not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doesn’t have PFK-2 activity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Glucagon/Adrenaline do not activate PKA in muscle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PFK-2 can’t be phosphorylated by PKA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 There are no Glucagon/Adrenaline receptors in muscle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4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Glucagon and adrenaline suppress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45429" cy="4525963"/>
          </a:xfrm>
        </p:spPr>
        <p:txBody>
          <a:bodyPr/>
          <a:lstStyle/>
          <a:p>
            <a:r>
              <a:rPr lang="en-US" dirty="0" smtClean="0"/>
              <a:t>Why would this be useful in the liver?</a:t>
            </a:r>
          </a:p>
          <a:p>
            <a:r>
              <a:rPr lang="en-US" dirty="0" smtClean="0"/>
              <a:t>Why would this be counterproductive in the muscle?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923314" y="1940767"/>
            <a:ext cx="120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Adrenaline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40762" y="1940767"/>
            <a:ext cx="106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Glucagon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23314" y="3247053"/>
            <a:ext cx="1090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Muscle</a:t>
            </a:r>
          </a:p>
          <a:p>
            <a:r>
              <a:rPr lang="en-US" dirty="0" smtClean="0"/>
              <a:t>Glycolysis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67918" y="3247053"/>
            <a:ext cx="1090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Liver</a:t>
            </a:r>
          </a:p>
          <a:p>
            <a:r>
              <a:rPr lang="en-US" dirty="0" smtClean="0"/>
              <a:t>Glycolysis</a:t>
            </a:r>
          </a:p>
          <a:p>
            <a:endParaRPr lang="en-US" dirty="0"/>
          </a:p>
        </p:txBody>
      </p:sp>
      <p:cxnSp>
        <p:nvCxnSpPr>
          <p:cNvPr id="10" name="Straight Arrow Connector 9"/>
          <p:cNvCxnSpPr>
            <a:endCxn id="8" idx="0"/>
          </p:cNvCxnSpPr>
          <p:nvPr/>
        </p:nvCxnSpPr>
        <p:spPr>
          <a:xfrm>
            <a:off x="5812971" y="2310099"/>
            <a:ext cx="1" cy="93695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166393" y="2289491"/>
            <a:ext cx="1360707" cy="941886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56132" y="3097763"/>
            <a:ext cx="220523" cy="26722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612229" y="3247053"/>
            <a:ext cx="418503" cy="0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27496" y="4494014"/>
            <a:ext cx="323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done by phosphorylation and inactivation of PFK2 by </a:t>
            </a:r>
            <a:r>
              <a:rPr lang="en-US" dirty="0" err="1" smtClean="0"/>
              <a:t>cAMP</a:t>
            </a:r>
            <a:r>
              <a:rPr lang="en-US" dirty="0" smtClean="0"/>
              <a:t>/PKA signaling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Specificity in PFK2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Glucagon/Adrenaline can phosphorylate and inhibit Liver PFK2 but </a:t>
            </a:r>
            <a:r>
              <a:rPr lang="en-US" b="1" u="sng" dirty="0" smtClean="0"/>
              <a:t>not </a:t>
            </a:r>
            <a:r>
              <a:rPr lang="en-US" dirty="0" smtClean="0"/>
              <a:t>Muscle PFK2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80023"/>
          <a:stretch/>
        </p:blipFill>
        <p:spPr>
          <a:xfrm>
            <a:off x="0" y="2758440"/>
            <a:ext cx="9144000" cy="26913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760" y="4149817"/>
            <a:ext cx="15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PFK-2 isoforms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1880" y="5632317"/>
            <a:ext cx="114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Pourquoi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20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third regulated step in glycolysis is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1533225"/>
            <a:ext cx="3451860" cy="5188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0680" y="5857875"/>
            <a:ext cx="97536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20" y="3035300"/>
            <a:ext cx="3992880" cy="1518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6800" y="4901099"/>
            <a:ext cx="406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Substrate mediated </a:t>
            </a:r>
            <a:r>
              <a:rPr lang="en-US" smtClean="0"/>
              <a:t>ADP phosphorylation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 Metabolism Overview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3005" y="49285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2AEA2-508F-394C-94BA-3E255987F85E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85" y="1319104"/>
            <a:ext cx="4770120" cy="55388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" y="4400826"/>
            <a:ext cx="4015409" cy="11935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783080"/>
            <a:ext cx="40586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>
                <a:hlinkClick r:id="rId5" invalidUrl="https://umich.instructure.com/courses/163805/pages/Sep 25%3A Glycolysis?titleize=0" tooltip="Sep 25: Glycolysis"/>
              </a:rPr>
              <a:t>Sep 25: Glycolysis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6" invalidUrl="https://umich.instructure.com/courses/163805/pages/Sep 27%3A TCA Cycle and the Electron Transport Chain?titleize=0" tooltip="Sep 27: TCA Cycle and the Electron Transport Chain"/>
              </a:rPr>
              <a:t>Sep 27: TCA Cycle and the Electron Transport Chain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7" invalidUrl="https://umich.instructure.com/courses/163805/pages/Oct 2%3A Glycogen Metabolism and the Pentose Phosphate Shunt?titleize=0" tooltip="Oct 2: Glycogen Metabolism and the Pentose Phosphate Shunt"/>
              </a:rPr>
              <a:t>Oct 2: Glycogen Metabolism and the Pentose Phosphate Shunt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8" invalidUrl="https://umich.instructure.com/courses/163805/pages/Oct 4%3A Gluconeogenesis?titleize=0" tooltip="Oct 4: Gluconeogenesis"/>
              </a:rPr>
              <a:t>Oct 4: Gluconeogenesis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9" invalidUrl="https://umich.instructure.com/courses/163805/pages/Oct 9%3A In-Class Review?titleize=0" tooltip="Oct 9: In-Class Review"/>
              </a:rPr>
              <a:t>Oct 9: In-Class Review</a:t>
            </a:r>
            <a:r>
              <a:rPr lang="en-US"/>
              <a:t> </a:t>
            </a:r>
            <a:br>
              <a:rPr lang="en-US"/>
            </a:br>
            <a:r>
              <a:rPr lang="en-US"/>
              <a:t>Oct 11: Exam 1</a:t>
            </a:r>
          </a:p>
        </p:txBody>
      </p:sp>
    </p:spTree>
    <p:extLst>
      <p:ext uri="{BB962C8B-B14F-4D97-AF65-F5344CB8AC3E}">
        <p14:creationId xmlns:p14="http://schemas.microsoft.com/office/powerpoint/2010/main" val="112373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Pyruvate Kinase is Regulated by ATP</a:t>
            </a:r>
            <a:r>
              <a:rPr lang="en-US" smtClean="0"/>
              <a:t>, Fructose-1,6-bisphosphate  </a:t>
            </a:r>
            <a:r>
              <a:rPr lang="en-US" dirty="0" smtClean="0"/>
              <a:t>and Alanine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549515" cy="4965192"/>
          </a:xfrm>
        </p:spPr>
        <p:txBody>
          <a:bodyPr>
            <a:normAutofit/>
          </a:bodyPr>
          <a:lstStyle/>
          <a:p>
            <a:r>
              <a:rPr lang="en-US" b="1" dirty="0" smtClean="0"/>
              <a:t>ATP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less glycolysis when energy levels are high</a:t>
            </a:r>
            <a:endParaRPr lang="en-US" b="1" dirty="0" smtClean="0"/>
          </a:p>
          <a:p>
            <a:r>
              <a:rPr lang="en-US" b="1" dirty="0" smtClean="0"/>
              <a:t>F16bP </a:t>
            </a:r>
            <a:r>
              <a:rPr lang="mr-IN" dirty="0" smtClean="0"/>
              <a:t>–</a:t>
            </a:r>
            <a:r>
              <a:rPr lang="en-US" dirty="0" smtClean="0"/>
              <a:t> more glycolysis when buildup of upstream substrates</a:t>
            </a:r>
          </a:p>
          <a:p>
            <a:r>
              <a:rPr lang="en-US" b="1" dirty="0" smtClean="0"/>
              <a:t>Alanine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less glycolysis when abundance of amino acids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715" y="1417638"/>
            <a:ext cx="3603885" cy="456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4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Important Role of Alanine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24012"/>
            <a:ext cx="5029201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Alanine is an important amino acid catabolite</a:t>
            </a:r>
          </a:p>
          <a:p>
            <a:r>
              <a:rPr lang="en-US" dirty="0" smtClean="0"/>
              <a:t>Many amino acids degrade to alanine</a:t>
            </a:r>
          </a:p>
          <a:p>
            <a:pPr lvl="1"/>
            <a:r>
              <a:rPr lang="en-US" dirty="0" smtClean="0"/>
              <a:t>All but </a:t>
            </a:r>
            <a:r>
              <a:rPr lang="en-US" b="1" dirty="0" err="1" smtClean="0"/>
              <a:t>Gly</a:t>
            </a:r>
            <a:r>
              <a:rPr lang="en-US" dirty="0" smtClean="0"/>
              <a:t>, </a:t>
            </a:r>
            <a:r>
              <a:rPr lang="en-US" b="1" dirty="0" err="1" smtClean="0"/>
              <a:t>Ser</a:t>
            </a:r>
            <a:r>
              <a:rPr lang="en-US" b="1" dirty="0" smtClean="0"/>
              <a:t> </a:t>
            </a:r>
            <a:r>
              <a:rPr lang="en-US" dirty="0" smtClean="0"/>
              <a:t>and </a:t>
            </a:r>
            <a:r>
              <a:rPr lang="en-US" b="1" dirty="0" err="1" smtClean="0"/>
              <a:t>Thr</a:t>
            </a:r>
            <a:r>
              <a:rPr lang="en-US" b="1" dirty="0" smtClean="0"/>
              <a:t> 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715" y="1417638"/>
            <a:ext cx="3603885" cy="4560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81" y="4434511"/>
            <a:ext cx="7260735" cy="20937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3981" y="4434511"/>
            <a:ext cx="5029201" cy="8872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2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Post-Translational Regulation of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532414"/>
            <a:ext cx="6278880" cy="47091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69608" y="2267712"/>
            <a:ext cx="23743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Glucagon and</a:t>
            </a:r>
          </a:p>
          <a:p>
            <a:r>
              <a:rPr lang="en-US" sz="3200" dirty="0" smtClean="0"/>
              <a:t>Adrenaline in the Liver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577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Specific Regulation of Glycolysis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4969500"/>
              </p:ext>
            </p:extLst>
          </p:nvPr>
        </p:nvGraphicFramePr>
        <p:xfrm>
          <a:off x="182880" y="2332990"/>
          <a:ext cx="881481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5264"/>
                <a:gridCol w="2621280"/>
                <a:gridCol w="293827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Component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Liver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Muscle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Glucokinase</a:t>
                      </a:r>
                      <a:r>
                        <a:rPr lang="en-US" sz="2400" dirty="0" smtClean="0"/>
                        <a:t>/Hexokinase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Not inhibited </a:t>
                      </a:r>
                      <a:r>
                        <a:rPr lang="en-US" sz="2400" baseline="0" dirty="0" smtClean="0"/>
                        <a:t>by G6P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Inhibited by G6P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Phosphofructokinase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Inhibition of PFK-2 (regulates via F26bP)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PFK-2</a:t>
                      </a:r>
                      <a:r>
                        <a:rPr lang="en-US" sz="2400" baseline="0" dirty="0" smtClean="0"/>
                        <a:t> not inhibited by phosphorylation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Pyruvate</a:t>
                      </a:r>
                      <a:r>
                        <a:rPr lang="en-US" sz="2400" baseline="0" dirty="0" smtClean="0"/>
                        <a:t> Kinase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Inhibition of PK by alanine and by phosphorylation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PK not</a:t>
                      </a:r>
                      <a:r>
                        <a:rPr lang="en-US" sz="2400" baseline="0" dirty="0" smtClean="0"/>
                        <a:t> inhibited by alanine or phosphorylation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Chronic Regulation of GK/HK, PFK1 and PK Promotes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/>
          <a:lstStyle/>
          <a:p>
            <a:r>
              <a:rPr lang="en-US" dirty="0" smtClean="0"/>
              <a:t>Hypoxia (HIF)</a:t>
            </a:r>
          </a:p>
          <a:p>
            <a:r>
              <a:rPr lang="en-US" dirty="0" smtClean="0"/>
              <a:t>Carbohydrate levels (</a:t>
            </a:r>
            <a:r>
              <a:rPr lang="en-US" dirty="0" err="1" smtClean="0"/>
              <a:t>ChREBP</a:t>
            </a:r>
            <a:r>
              <a:rPr lang="en-US" dirty="0" smtClean="0"/>
              <a:t> – L-PK)</a:t>
            </a:r>
          </a:p>
          <a:p>
            <a:r>
              <a:rPr lang="en-US" dirty="0" smtClean="0"/>
              <a:t>Chronic glucagon (CREB - GK)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60" y="1600200"/>
            <a:ext cx="2768600" cy="208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060" y="3865562"/>
            <a:ext cx="3212983" cy="300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7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Fructose and Galactose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Galactolysis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130300"/>
            <a:ext cx="6591300" cy="459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130300"/>
            <a:ext cx="65913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7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Disorders of </a:t>
            </a:r>
            <a:r>
              <a:rPr lang="en-US" dirty="0" err="1" smtClean="0"/>
              <a:t>Galatolysis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GALT (type I)</a:t>
            </a:r>
          </a:p>
          <a:p>
            <a:pPr lvl="1"/>
            <a:r>
              <a:rPr lang="en-US" dirty="0" smtClean="0"/>
              <a:t>1:30,000-60,000</a:t>
            </a:r>
          </a:p>
          <a:p>
            <a:r>
              <a:rPr lang="en-US" dirty="0" smtClean="0"/>
              <a:t>UDP-Galactose Epimerase (type II)</a:t>
            </a:r>
          </a:p>
          <a:p>
            <a:pPr lvl="1"/>
            <a:r>
              <a:rPr lang="en-US" dirty="0" smtClean="0"/>
              <a:t>&lt;1:100000</a:t>
            </a:r>
          </a:p>
          <a:p>
            <a:r>
              <a:rPr lang="en-US" dirty="0" smtClean="0"/>
              <a:t>Galactose is trapped in the cell, builds up and causes developmental problems, cataracts, lethargy and liver damage</a:t>
            </a:r>
          </a:p>
          <a:p>
            <a:r>
              <a:rPr lang="en-US" dirty="0" smtClean="0"/>
              <a:t>Avoid lactose and other galactose containing products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5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620"/>
            <a:ext cx="8229600" cy="1143000"/>
          </a:xfrm>
        </p:spPr>
        <p:txBody>
          <a:bodyPr/>
          <a:lstStyle/>
          <a:p>
            <a:r>
              <a:rPr lang="en-US" dirty="0" smtClean="0"/>
              <a:t>Liver Fructose Metabolism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1620602"/>
            <a:ext cx="6591300" cy="459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1620602"/>
            <a:ext cx="65913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3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Fructose Consumption and Metabolic Health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242"/>
            <a:ext cx="9144000" cy="46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</a:t>
            </a:r>
            <a:r>
              <a:rPr lang="en-US" dirty="0" smtClean="0"/>
              <a:t>enzymatic differences </a:t>
            </a:r>
            <a:r>
              <a:rPr lang="en-US" dirty="0"/>
              <a:t>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</a:t>
            </a:r>
            <a:r>
              <a:rPr lang="en-US" dirty="0" smtClean="0"/>
              <a:t>which tissues.</a:t>
            </a:r>
          </a:p>
          <a:p>
            <a:r>
              <a:rPr lang="en-US" dirty="0"/>
              <a:t>Describe the potential fates of pyruvate, and what dictates the next steps in its </a:t>
            </a:r>
            <a:r>
              <a:rPr lang="en-US" dirty="0" smtClean="0"/>
              <a:t>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5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Fructose Corn Syrup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43" y="1417638"/>
            <a:ext cx="7380514" cy="460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8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Fructose metabolism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is fructose metabolism different from glucose and galactose?</a:t>
            </a:r>
          </a:p>
          <a:p>
            <a:pPr lvl="1"/>
            <a:r>
              <a:rPr lang="en-US" dirty="0" smtClean="0"/>
              <a:t>Think in terms of how it feeds into glycolysis</a:t>
            </a:r>
          </a:p>
          <a:p>
            <a:r>
              <a:rPr lang="en-US" dirty="0" smtClean="0"/>
              <a:t>What metabolic checkpoints control glucose/galactose but not fructose?</a:t>
            </a:r>
          </a:p>
          <a:p>
            <a:r>
              <a:rPr lang="en-US" dirty="0" smtClean="0"/>
              <a:t>What signals can regulate glucose/galactose but not fructose?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4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1168" y="274638"/>
            <a:ext cx="934516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Regulators of Glycolysis/</a:t>
            </a:r>
            <a:r>
              <a:rPr lang="en-US" dirty="0" err="1" smtClean="0"/>
              <a:t>Fructolysis</a:t>
            </a:r>
            <a:r>
              <a:rPr lang="en-US" dirty="0" smtClean="0"/>
              <a:t> in Liver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200"/>
            <a:ext cx="9144000" cy="4158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218"/>
            <a:ext cx="9144000" cy="41584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5343"/>
            <a:ext cx="9144000" cy="41584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5503795"/>
            <a:ext cx="5577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Citrate is important here: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Part of TCA cycle (signals </a:t>
            </a:r>
            <a:r>
              <a:rPr lang="en-US" dirty="0" err="1" smtClean="0"/>
              <a:t>anaplerosis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Part of lipogenesis (substrate and activates ACC)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Fructose is disengaged from citrate control from both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961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Inherited Disorders of Fructose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Fructokinase</a:t>
            </a:r>
            <a:r>
              <a:rPr lang="en-US" dirty="0" smtClean="0"/>
              <a:t> mutations</a:t>
            </a:r>
          </a:p>
          <a:p>
            <a:pPr lvl="1"/>
            <a:r>
              <a:rPr lang="en-US" dirty="0" smtClean="0"/>
              <a:t>Fructose not trapped in the cell</a:t>
            </a:r>
          </a:p>
          <a:p>
            <a:pPr lvl="1"/>
            <a:r>
              <a:rPr lang="en-US" dirty="0" smtClean="0"/>
              <a:t>Elevated fructose in the blood</a:t>
            </a:r>
          </a:p>
          <a:p>
            <a:pPr lvl="1"/>
            <a:r>
              <a:rPr lang="en-US" dirty="0" smtClean="0"/>
              <a:t>Generally not pathological</a:t>
            </a:r>
          </a:p>
          <a:p>
            <a:r>
              <a:rPr lang="en-US" dirty="0" smtClean="0"/>
              <a:t>Aldolase B mutations</a:t>
            </a:r>
          </a:p>
          <a:p>
            <a:pPr lvl="1"/>
            <a:r>
              <a:rPr lang="en-US" dirty="0" smtClean="0"/>
              <a:t>Buildup of Fructose-1-phosphate</a:t>
            </a:r>
          </a:p>
          <a:p>
            <a:pPr lvl="1"/>
            <a:r>
              <a:rPr lang="en-US" dirty="0" smtClean="0"/>
              <a:t>Impaired gluconeogenesis and </a:t>
            </a:r>
            <a:r>
              <a:rPr lang="en-US" dirty="0" err="1" smtClean="0"/>
              <a:t>glycogenolysis</a:t>
            </a:r>
            <a:endParaRPr lang="en-US" dirty="0" smtClean="0"/>
          </a:p>
          <a:p>
            <a:pPr lvl="1"/>
            <a:r>
              <a:rPr lang="en-US" dirty="0" smtClean="0"/>
              <a:t>High risk of hypoglycemia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catalytic differences 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what tissues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Describe the potential fates of pyruvate, and what dictates the next steps in its 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Glycolysis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0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does insulin help glucose enter an adipocyte?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Active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Active transport through GLUT4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Passive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Passive transport through GLUT4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33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#2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enzyme has a Km for glucose near the physiological range: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err="1" smtClean="0"/>
              <a:t>Glucokinase</a:t>
            </a:r>
            <a:endParaRPr lang="en-US" dirty="0" smtClean="0"/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Hexokinase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Phosphofructokinase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GLUT4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94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of the following is a target for glucagon dependent regulation in the liver?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GLUT2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PFK1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PFK2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Hexokinase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12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 Metabolism Overview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3005" y="49285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2AEA2-508F-394C-94BA-3E255987F85E}" type="slidenum">
              <a:rPr lang="en-US" smtClean="0"/>
              <a:t>79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85" y="1319104"/>
            <a:ext cx="4770120" cy="55388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" y="4400826"/>
            <a:ext cx="4015409" cy="11935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783080"/>
            <a:ext cx="40586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>
                <a:hlinkClick r:id="rId5" invalidUrl="https://umich.instructure.com/courses/163805/pages/Sep 25%3A Glycolysis?titleize=0" tooltip="Sep 25: Glycolysis"/>
              </a:rPr>
              <a:t>Sep 25: Glycolysis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6" invalidUrl="https://umich.instructure.com/courses/163805/pages/Sep 27%3A TCA Cycle and the Electron Transport Chain?titleize=0" tooltip="Sep 27: TCA Cycle and the Electron Transport Chain"/>
              </a:rPr>
              <a:t>Sep 27: TCA Cycle and the Electron Transport Chain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7" invalidUrl="https://umich.instructure.com/courses/163805/pages/Oct 2%3A Glycogen Metabolism and the Pentose Phosphate Shunt?titleize=0" tooltip="Oct 2: Glycogen Metabolism and the Pentose Phosphate Shunt"/>
              </a:rPr>
              <a:t>Oct 2: Glycogen Metabolism and the Pentose Phosphate Shunt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8" invalidUrl="https://umich.instructure.com/courses/163805/pages/Oct 4%3A Gluconeogenesis?titleize=0" tooltip="Oct 4: Gluconeogenesis"/>
              </a:rPr>
              <a:t>Oct 4: Gluconeogenesis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9" invalidUrl="https://umich.instructure.com/courses/163805/pages/Oct 9%3A In-Class Review?titleize=0" tooltip="Oct 9: In-Class Review"/>
              </a:rPr>
              <a:t>Oct 9: In-Class Review</a:t>
            </a:r>
            <a:r>
              <a:rPr lang="en-US"/>
              <a:t> </a:t>
            </a:r>
            <a:br>
              <a:rPr lang="en-US"/>
            </a:br>
            <a:r>
              <a:rPr lang="en-US"/>
              <a:t>Oct 11: Exam 1</a:t>
            </a:r>
          </a:p>
        </p:txBody>
      </p:sp>
    </p:spTree>
    <p:extLst>
      <p:ext uri="{BB962C8B-B14F-4D97-AF65-F5344CB8AC3E}">
        <p14:creationId xmlns:p14="http://schemas.microsoft.com/office/powerpoint/2010/main" val="33977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Glucokinase</a:t>
            </a:r>
            <a:r>
              <a:rPr lang="en-US" dirty="0" smtClean="0"/>
              <a:t> vs Hexokinase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2209027"/>
          <a:ext cx="5468965" cy="2729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376"/>
                <a:gridCol w="1597025"/>
                <a:gridCol w="1257282"/>
                <a:gridCol w="1257282"/>
              </a:tblGrid>
              <a:tr h="870223">
                <a:tc>
                  <a:txBody>
                    <a:bodyPr/>
                    <a:lstStyle/>
                    <a:p>
                      <a:r>
                        <a:rPr lang="en-US" dirty="0" smtClean="0"/>
                        <a:t>Enzyme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Tissue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Kinetics</a:t>
                      </a:r>
                      <a:endParaRPr lang="en-US" dirty="0"/>
                    </a:p>
                  </a:txBody>
                  <a:tcPr/>
                </a:tc>
              </a:tr>
              <a:tr h="98905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Glucokinase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Liver/Pancreas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Co-operative/Fast</a:t>
                      </a:r>
                      <a:endParaRPr lang="en-US" dirty="0"/>
                    </a:p>
                  </a:txBody>
                  <a:tcPr/>
                </a:tc>
              </a:tr>
              <a:tr h="870223">
                <a:tc>
                  <a:txBody>
                    <a:bodyPr/>
                    <a:lstStyle/>
                    <a:p>
                      <a:r>
                        <a:rPr lang="en-US" dirty="0" smtClean="0"/>
                        <a:t>Hexokinase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Fat/Muscle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-G6P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r>
                        <a:rPr lang="en-US" baseline="0" dirty="0" smtClean="0"/>
                        <a:t> Affinity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14" y="1962149"/>
            <a:ext cx="2575486" cy="32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2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</a:t>
            </a:r>
            <a:r>
              <a:rPr lang="en-US" dirty="0" smtClean="0"/>
              <a:t>enzymatic differences </a:t>
            </a:r>
            <a:r>
              <a:rPr lang="en-US" dirty="0"/>
              <a:t>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</a:t>
            </a:r>
            <a:r>
              <a:rPr lang="en-US" dirty="0" smtClean="0"/>
              <a:t>which tissues.</a:t>
            </a:r>
          </a:p>
          <a:p>
            <a:r>
              <a:rPr lang="en-US" dirty="0"/>
              <a:t>Describe the potential fates of pyruvate, and what dictates the next steps in its </a:t>
            </a:r>
            <a:r>
              <a:rPr lang="en-US" dirty="0" smtClean="0"/>
              <a:t>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Glucokinase</a:t>
            </a:r>
            <a:r>
              <a:rPr lang="en-US" dirty="0" smtClean="0"/>
              <a:t> vs Hexokinase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2209027"/>
          <a:ext cx="5468965" cy="2729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376"/>
                <a:gridCol w="1597025"/>
                <a:gridCol w="1257282"/>
                <a:gridCol w="1257282"/>
              </a:tblGrid>
              <a:tr h="870223">
                <a:tc>
                  <a:txBody>
                    <a:bodyPr/>
                    <a:lstStyle/>
                    <a:p>
                      <a:r>
                        <a:rPr lang="en-US" dirty="0" smtClean="0"/>
                        <a:t>Enzyme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Tissue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Kinetics</a:t>
                      </a:r>
                      <a:endParaRPr lang="en-US" dirty="0"/>
                    </a:p>
                  </a:txBody>
                  <a:tcPr/>
                </a:tc>
              </a:tr>
              <a:tr h="98905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Glucokinase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Liver/Pancreas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Co-operative/Fast</a:t>
                      </a:r>
                      <a:endParaRPr lang="en-US" dirty="0"/>
                    </a:p>
                  </a:txBody>
                  <a:tcPr/>
                </a:tc>
              </a:tr>
              <a:tr h="870223">
                <a:tc>
                  <a:txBody>
                    <a:bodyPr/>
                    <a:lstStyle/>
                    <a:p>
                      <a:r>
                        <a:rPr lang="en-US" dirty="0" smtClean="0"/>
                        <a:t>Hexokinase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Fat/Muscle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-G6P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r>
                        <a:rPr lang="en-US" baseline="0" dirty="0" smtClean="0"/>
                        <a:t> Affinity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14" y="1962149"/>
            <a:ext cx="2575486" cy="3223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4960" y="5775960"/>
            <a:ext cx="632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advantage of these different kinetics in these tissues?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Fates of Glucose-6-Phosphate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94" y="1417638"/>
            <a:ext cx="3912406" cy="4362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40" y="1187048"/>
            <a:ext cx="3515360" cy="43450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02080" y="5802749"/>
            <a:ext cx="2910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GS: Glycogen </a:t>
            </a:r>
            <a:r>
              <a:rPr lang="en-US" dirty="0" err="1" smtClean="0"/>
              <a:t>syntase</a:t>
            </a:r>
            <a:endParaRPr lang="en-US" dirty="0" smtClean="0"/>
          </a:p>
          <a:p>
            <a:r>
              <a:rPr lang="en-US" dirty="0" smtClean="0"/>
              <a:t>PFK1: Phosphofructokinase 1</a:t>
            </a:r>
          </a:p>
          <a:p>
            <a:r>
              <a:rPr lang="en-US" dirty="0" smtClean="0"/>
              <a:t>G6PDH: G6P Dehydrogenase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4922521" cy="4708525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Main pathway of monosaccharide degradation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Main tissue </a:t>
            </a:r>
            <a:r>
              <a:rPr lang="en-US" dirty="0" smtClean="0"/>
              <a:t>sites</a:t>
            </a:r>
          </a:p>
          <a:p>
            <a:pPr marL="742950" lvl="2" indent="-342900"/>
            <a:r>
              <a:rPr lang="en-US" dirty="0" smtClean="0"/>
              <a:t>Liver</a:t>
            </a:r>
            <a:r>
              <a:rPr lang="en-US" dirty="0"/>
              <a:t>, </a:t>
            </a:r>
            <a:r>
              <a:rPr lang="en-US" dirty="0" smtClean="0"/>
              <a:t>muscle</a:t>
            </a:r>
          </a:p>
          <a:p>
            <a:pPr marL="457200" lvl="1" indent="-457200">
              <a:buFont typeface="Arial"/>
              <a:buChar char="•"/>
            </a:pPr>
            <a:r>
              <a:rPr lang="en-US" dirty="0" smtClean="0"/>
              <a:t>Occurs in </a:t>
            </a:r>
            <a:r>
              <a:rPr lang="en-US" u="sng" dirty="0" smtClean="0"/>
              <a:t>cytoplasm</a:t>
            </a:r>
            <a:r>
              <a:rPr lang="en-US" dirty="0" smtClean="0"/>
              <a:t> of the cell</a:t>
            </a:r>
          </a:p>
          <a:p>
            <a:r>
              <a:rPr lang="en-US" sz="2800" dirty="0" smtClean="0"/>
              <a:t>Glucose conversion to </a:t>
            </a:r>
            <a:r>
              <a:rPr lang="en-US" sz="2800" b="1" u="sng" dirty="0" smtClean="0"/>
              <a:t>two</a:t>
            </a:r>
            <a:r>
              <a:rPr lang="en-US" sz="2800" u="sng" dirty="0" smtClean="0"/>
              <a:t> 3-carbon products</a:t>
            </a:r>
            <a:r>
              <a:rPr lang="en-US" sz="2800" dirty="0" smtClean="0"/>
              <a:t>: pyruvate</a:t>
            </a:r>
          </a:p>
          <a:p>
            <a:r>
              <a:rPr lang="en-US" sz="2800" dirty="0" smtClean="0"/>
              <a:t>Generates 2 x ATP</a:t>
            </a:r>
          </a:p>
          <a:p>
            <a:r>
              <a:rPr lang="en-US" sz="2800" dirty="0" smtClean="0"/>
              <a:t>Generates 2 x NADH =&gt; 6 ATP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40" y="1417638"/>
            <a:ext cx="3441119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7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Staring with the End </a:t>
            </a:r>
            <a:r>
              <a:rPr lang="mr-IN" dirty="0" smtClean="0"/>
              <a:t>–</a:t>
            </a:r>
            <a:r>
              <a:rPr lang="en-US" dirty="0" smtClean="0"/>
              <a:t> What happens to the Pyruvate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397241" cy="47085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Aerobic Conditions</a:t>
            </a:r>
          </a:p>
          <a:p>
            <a:pPr lvl="1"/>
            <a:r>
              <a:rPr lang="en-US" dirty="0"/>
              <a:t>Becomes Acetyl-CoA </a:t>
            </a:r>
          </a:p>
          <a:p>
            <a:pPr lvl="2"/>
            <a:r>
              <a:rPr lang="en-US" dirty="0"/>
              <a:t>In presence of CHO but need energy -&gt; TCA Cycle</a:t>
            </a:r>
          </a:p>
          <a:p>
            <a:pPr lvl="2"/>
            <a:r>
              <a:rPr lang="en-US" dirty="0"/>
              <a:t>In presence of CHO but don</a:t>
            </a:r>
            <a:r>
              <a:rPr lang="uk-UA" dirty="0"/>
              <a:t>’</a:t>
            </a:r>
            <a:r>
              <a:rPr lang="en-US" dirty="0"/>
              <a:t>t need energy -&gt; Lipids</a:t>
            </a:r>
          </a:p>
          <a:p>
            <a:pPr lvl="2"/>
            <a:r>
              <a:rPr lang="en-US" dirty="0"/>
              <a:t>In absence of CHO (relevant for lipid oxidation)</a:t>
            </a:r>
          </a:p>
          <a:p>
            <a:pPr lvl="3"/>
            <a:r>
              <a:rPr lang="en-US" dirty="0"/>
              <a:t>Ketone Bodies (if OAA absent)</a:t>
            </a:r>
          </a:p>
          <a:p>
            <a:pPr lvl="3"/>
            <a:r>
              <a:rPr lang="en-US" dirty="0"/>
              <a:t>Gluconeogenesis (if OAA present)</a:t>
            </a:r>
          </a:p>
          <a:p>
            <a:pPr lvl="2"/>
            <a:endParaRPr lang="en-US" dirty="0"/>
          </a:p>
          <a:p>
            <a:r>
              <a:rPr lang="en-US" dirty="0"/>
              <a:t>Anaerobic conditions</a:t>
            </a:r>
          </a:p>
          <a:p>
            <a:pPr lvl="1"/>
            <a:r>
              <a:rPr lang="en-US" dirty="0"/>
              <a:t>Becomes lactate</a:t>
            </a:r>
          </a:p>
          <a:p>
            <a:pPr lvl="1"/>
            <a:r>
              <a:rPr lang="en-US" dirty="0"/>
              <a:t>Lactate goes to liver for reconversion back to glucose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7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  <p:bldP spid="3" grpI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Tarui’s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 in phosphofructokinase 1</a:t>
            </a:r>
          </a:p>
          <a:p>
            <a:pPr lvl="1"/>
            <a:r>
              <a:rPr lang="en-US" dirty="0"/>
              <a:t>Rare ~100 cases</a:t>
            </a:r>
          </a:p>
          <a:p>
            <a:pPr lvl="1"/>
            <a:r>
              <a:rPr lang="en-US" dirty="0"/>
              <a:t>Autosomal recessive disease</a:t>
            </a:r>
          </a:p>
          <a:p>
            <a:r>
              <a:rPr lang="en-US" dirty="0" smtClean="0"/>
              <a:t>Spend a moment thinking what would be the results of this disease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10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Tarui’s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r>
              <a:rPr lang="en-US" dirty="0" smtClean="0"/>
              <a:t>Mutation in phosphofructokinase 1</a:t>
            </a:r>
          </a:p>
          <a:p>
            <a:r>
              <a:rPr lang="en-US" dirty="0" smtClean="0"/>
              <a:t>Discuss some of these aspects among small groups</a:t>
            </a:r>
          </a:p>
          <a:p>
            <a:pPr lvl="1"/>
            <a:r>
              <a:rPr lang="en-US" dirty="0" smtClean="0"/>
              <a:t>How would this affect the ability to use glucose for energy?</a:t>
            </a:r>
          </a:p>
          <a:p>
            <a:pPr lvl="1"/>
            <a:r>
              <a:rPr lang="en-US" dirty="0" smtClean="0"/>
              <a:t>What would happen to glycogen levels?</a:t>
            </a:r>
          </a:p>
          <a:p>
            <a:pPr lvl="1"/>
            <a:r>
              <a:rPr lang="en-US" dirty="0" smtClean="0"/>
              <a:t>What energy sources would be used instead?</a:t>
            </a:r>
          </a:p>
          <a:p>
            <a:pPr lvl="1"/>
            <a:r>
              <a:rPr lang="en-US" dirty="0" smtClean="0"/>
              <a:t>What would happen to Fructose-2,6-bisphosphate levels?</a:t>
            </a:r>
          </a:p>
          <a:p>
            <a:pPr lvl="1"/>
            <a:r>
              <a:rPr lang="en-US" dirty="0" smtClean="0"/>
              <a:t>Would it affect fructose utilization?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30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would this affect the ability to use glucose for energy?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Would make it difficult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Would make it easy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Would have no effect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5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would happen to glycogen levels?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More glycogen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Less glycogen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The same amount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96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energy sources would be ok?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Fructose, Lipids and Amino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Lipids and Amino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Only Lipids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Only Amino Acids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49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Fates of Glucose-6-Phosphate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94" y="1417638"/>
            <a:ext cx="3912406" cy="4362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40" y="1187048"/>
            <a:ext cx="3515360" cy="43450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02080" y="5802749"/>
            <a:ext cx="2910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GS: Glycogen </a:t>
            </a:r>
            <a:r>
              <a:rPr lang="en-US" dirty="0" err="1" smtClean="0"/>
              <a:t>syntase</a:t>
            </a:r>
            <a:endParaRPr lang="en-US" dirty="0" smtClean="0"/>
          </a:p>
          <a:p>
            <a:r>
              <a:rPr lang="en-US" dirty="0" smtClean="0"/>
              <a:t>PFK1: Phosphofructokinase 1</a:t>
            </a:r>
          </a:p>
          <a:p>
            <a:r>
              <a:rPr lang="en-US" dirty="0" smtClean="0"/>
              <a:t>G6PDH: G6P Dehydrogenase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31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Tarui’s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Mutation in phosphofructokinase 1 </a:t>
            </a:r>
            <a:r>
              <a:rPr lang="en-US" b="1" u="sng" dirty="0" smtClean="0"/>
              <a:t>in muscle only</a:t>
            </a:r>
          </a:p>
          <a:p>
            <a:r>
              <a:rPr lang="en-US" dirty="0" smtClean="0"/>
              <a:t>Discuss some of these aspects among small groups</a:t>
            </a:r>
          </a:p>
          <a:p>
            <a:pPr lvl="1"/>
            <a:r>
              <a:rPr lang="en-US" dirty="0" smtClean="0"/>
              <a:t>How would this affect muscle function?</a:t>
            </a:r>
          </a:p>
          <a:p>
            <a:pPr lvl="1"/>
            <a:r>
              <a:rPr lang="en-US" dirty="0" smtClean="0"/>
              <a:t>Would this be different from a mutation in the liver PFK1 enzyme?</a:t>
            </a:r>
          </a:p>
          <a:p>
            <a:pPr lvl="1"/>
            <a:r>
              <a:rPr lang="en-US" dirty="0" smtClean="0"/>
              <a:t>What would you recommend for treatment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05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Tarui’s</a:t>
            </a:r>
            <a:r>
              <a:rPr lang="en-US" dirty="0" smtClean="0"/>
              <a:t> Disease Summary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Symptoms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Treatments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Glycogen accumulation (GSDVII)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Genetic testing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Muscle pain and cramps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Avoid anaerobi</a:t>
                      </a:r>
                      <a:r>
                        <a:rPr lang="en-US" sz="2800" baseline="0" dirty="0" smtClean="0"/>
                        <a:t>c exercise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Muscle</a:t>
                      </a:r>
                      <a:r>
                        <a:rPr lang="en-US" sz="2800" baseline="0" dirty="0" smtClean="0"/>
                        <a:t> tissue degradation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Low</a:t>
                      </a:r>
                      <a:r>
                        <a:rPr lang="en-US" sz="2800" baseline="0" dirty="0" smtClean="0"/>
                        <a:t> glucose/galactose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Low muscle tone (</a:t>
                      </a:r>
                      <a:r>
                        <a:rPr lang="en-US" sz="2800" dirty="0" err="1" smtClean="0"/>
                        <a:t>hypotonia</a:t>
                      </a:r>
                      <a:r>
                        <a:rPr lang="en-US" sz="2800" dirty="0" smtClean="0"/>
                        <a:t>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High protein diets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Cardiomyopathy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26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638"/>
            <a:ext cx="9144000" cy="4446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" y="4795897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/>
              <a:t>2.8% </a:t>
            </a:r>
            <a:r>
              <a:rPr lang="en-US" sz="3200" dirty="0" smtClean="0"/>
              <a:t>frequency (8.6% in African population)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Only ~100 cases diagnoses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78/627784 homozygous individuals -&gt; 1:804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Explore other variants on </a:t>
            </a:r>
            <a:r>
              <a:rPr lang="en-US" sz="3200" dirty="0" err="1" smtClean="0">
                <a:hlinkClick r:id="rId4"/>
              </a:rPr>
              <a:t>bravo.sph.umich.edu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4114799" y="256185"/>
            <a:ext cx="5029201" cy="1088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Uncommon</a:t>
            </a:r>
            <a:r>
              <a:rPr lang="mr-IN" dirty="0" smtClean="0"/>
              <a:t>…</a:t>
            </a:r>
            <a:r>
              <a:rPr lang="en-US" dirty="0" smtClean="0"/>
              <a:t> or is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73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Tissue Specific Roles of Glycolysis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775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Glucagon and adrenaline suppress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45429" cy="4525963"/>
          </a:xfrm>
        </p:spPr>
        <p:txBody>
          <a:bodyPr/>
          <a:lstStyle/>
          <a:p>
            <a:r>
              <a:rPr lang="en-US" dirty="0" smtClean="0"/>
              <a:t>Why would this be useful in the liver?</a:t>
            </a:r>
          </a:p>
          <a:p>
            <a:r>
              <a:rPr lang="en-US" dirty="0" smtClean="0"/>
              <a:t>Why would this be counterproductive in the muscle?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923314" y="1940767"/>
            <a:ext cx="120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Adrenaline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40762" y="1940767"/>
            <a:ext cx="106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Glucagon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23314" y="3247053"/>
            <a:ext cx="1090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Muscle</a:t>
            </a:r>
          </a:p>
          <a:p>
            <a:r>
              <a:rPr lang="en-US" dirty="0" smtClean="0"/>
              <a:t>Glycolysis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67918" y="3247053"/>
            <a:ext cx="1090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Liver</a:t>
            </a:r>
          </a:p>
          <a:p>
            <a:r>
              <a:rPr lang="en-US" dirty="0" smtClean="0"/>
              <a:t>Glycolysis</a:t>
            </a:r>
          </a:p>
          <a:p>
            <a:endParaRPr lang="en-US" dirty="0"/>
          </a:p>
        </p:txBody>
      </p:sp>
      <p:cxnSp>
        <p:nvCxnSpPr>
          <p:cNvPr id="10" name="Straight Arrow Connector 9"/>
          <p:cNvCxnSpPr>
            <a:endCxn id="8" idx="0"/>
          </p:cNvCxnSpPr>
          <p:nvPr/>
        </p:nvCxnSpPr>
        <p:spPr>
          <a:xfrm>
            <a:off x="5812971" y="2310099"/>
            <a:ext cx="1" cy="93695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166393" y="2289491"/>
            <a:ext cx="1360707" cy="941886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56132" y="3097763"/>
            <a:ext cx="220523" cy="26722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612229" y="3247053"/>
            <a:ext cx="418503" cy="0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27496" y="4494014"/>
            <a:ext cx="323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done by phosphorylation and inactivation of PFK2 by </a:t>
            </a:r>
            <a:r>
              <a:rPr lang="en-US" dirty="0" err="1" smtClean="0"/>
              <a:t>cAMP</a:t>
            </a:r>
            <a:r>
              <a:rPr lang="en-US" dirty="0" smtClean="0"/>
              <a:t>/PKA signaling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9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glucagon/adrenaline inhibit PFK-2 activity in liver not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doesn’t have PFK-2 activity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Glucagon/Adrenaline do not activate PKA in muscle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PFK-2 can’t be phosphorylated by PKA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 There are no Glucagon/Adrenaline receptors in muscle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3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Specificity in PFK2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Glucagon/Adrenaline can phosphorylate and inhibit Liver PFK2 but </a:t>
            </a:r>
            <a:r>
              <a:rPr lang="en-US" b="1" u="sng" dirty="0" smtClean="0"/>
              <a:t>not </a:t>
            </a:r>
            <a:r>
              <a:rPr lang="en-US" dirty="0" smtClean="0"/>
              <a:t>Muscle PFK2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80023"/>
          <a:stretch/>
        </p:blipFill>
        <p:spPr>
          <a:xfrm>
            <a:off x="0" y="2758440"/>
            <a:ext cx="9144000" cy="26913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760" y="4149817"/>
            <a:ext cx="15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PFK-2 isoforms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1880" y="5632317"/>
            <a:ext cx="114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Pourquoi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80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third regulated step in glycolysis is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1533225"/>
            <a:ext cx="3451860" cy="5188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0680" y="5857875"/>
            <a:ext cx="97536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20" y="3035300"/>
            <a:ext cx="3992880" cy="1518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6800" y="4901099"/>
            <a:ext cx="406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Substrate mediated </a:t>
            </a:r>
            <a:r>
              <a:rPr lang="en-US" smtClean="0"/>
              <a:t>ADP phosphorylation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4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Pyruvate Kinase is Regulated by ATP</a:t>
            </a:r>
            <a:r>
              <a:rPr lang="en-US" smtClean="0"/>
              <a:t>, Fructose-1,6-bisphosphate  </a:t>
            </a:r>
            <a:r>
              <a:rPr lang="en-US" dirty="0" smtClean="0"/>
              <a:t>and Alanine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549515" cy="4965192"/>
          </a:xfrm>
        </p:spPr>
        <p:txBody>
          <a:bodyPr>
            <a:normAutofit/>
          </a:bodyPr>
          <a:lstStyle/>
          <a:p>
            <a:r>
              <a:rPr lang="en-US" b="1" dirty="0" smtClean="0"/>
              <a:t>ATP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less glycolysis when energy levels are high</a:t>
            </a:r>
            <a:endParaRPr lang="en-US" b="1" dirty="0" smtClean="0"/>
          </a:p>
          <a:p>
            <a:r>
              <a:rPr lang="en-US" b="1" dirty="0" smtClean="0"/>
              <a:t>F16bP </a:t>
            </a:r>
            <a:r>
              <a:rPr lang="mr-IN" dirty="0" smtClean="0"/>
              <a:t>–</a:t>
            </a:r>
            <a:r>
              <a:rPr lang="en-US" dirty="0" smtClean="0"/>
              <a:t> more glycolysis when buildup of upstream substrates</a:t>
            </a:r>
          </a:p>
          <a:p>
            <a:r>
              <a:rPr lang="en-US" b="1" dirty="0" smtClean="0"/>
              <a:t>Alanine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less glycolysis when abundance of amino acids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715" y="1417638"/>
            <a:ext cx="3603885" cy="456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Important Role of Alanine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24012"/>
            <a:ext cx="5029201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Alanine is an important amino acid catabolite</a:t>
            </a:r>
          </a:p>
          <a:p>
            <a:r>
              <a:rPr lang="en-US" dirty="0" smtClean="0"/>
              <a:t>Many amino acids degrade to alanine</a:t>
            </a:r>
          </a:p>
          <a:p>
            <a:pPr lvl="1"/>
            <a:r>
              <a:rPr lang="en-US" dirty="0" smtClean="0"/>
              <a:t>All but </a:t>
            </a:r>
            <a:r>
              <a:rPr lang="en-US" b="1" dirty="0" err="1" smtClean="0"/>
              <a:t>Gly</a:t>
            </a:r>
            <a:r>
              <a:rPr lang="en-US" dirty="0" smtClean="0"/>
              <a:t>, </a:t>
            </a:r>
            <a:r>
              <a:rPr lang="en-US" b="1" dirty="0" err="1" smtClean="0"/>
              <a:t>Ser</a:t>
            </a:r>
            <a:r>
              <a:rPr lang="en-US" b="1" dirty="0" smtClean="0"/>
              <a:t> </a:t>
            </a:r>
            <a:r>
              <a:rPr lang="en-US" dirty="0" smtClean="0"/>
              <a:t>and </a:t>
            </a:r>
            <a:r>
              <a:rPr lang="en-US" b="1" dirty="0" err="1" smtClean="0"/>
              <a:t>Thr</a:t>
            </a:r>
            <a:r>
              <a:rPr lang="en-US" b="1" dirty="0" smtClean="0"/>
              <a:t> 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715" y="1417638"/>
            <a:ext cx="3603885" cy="4560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81" y="4434511"/>
            <a:ext cx="7260735" cy="20937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3981" y="4434511"/>
            <a:ext cx="5029201" cy="8872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4616</TotalTime>
  <Words>3216</Words>
  <Application>Microsoft Macintosh PowerPoint</Application>
  <PresentationFormat>On-screen Show (4:3)</PresentationFormat>
  <Paragraphs>761</Paragraphs>
  <Slides>114</Slides>
  <Notes>39</Notes>
  <HiddenSlides>35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8" baseType="lpstr">
      <vt:lpstr>Calibri</vt:lpstr>
      <vt:lpstr>Mangal</vt:lpstr>
      <vt:lpstr>Arial</vt:lpstr>
      <vt:lpstr>Office Theme</vt:lpstr>
      <vt:lpstr>Glycolysis</vt:lpstr>
      <vt:lpstr>Notes before we start</vt:lpstr>
      <vt:lpstr>Graded Quiz Question #1</vt:lpstr>
      <vt:lpstr>Graded Quiz Question #2</vt:lpstr>
      <vt:lpstr>Graded Quiz Question #3</vt:lpstr>
      <vt:lpstr>CHO Metabolism Overview</vt:lpstr>
      <vt:lpstr>Glycolysis Learning Objectives</vt:lpstr>
      <vt:lpstr>Glucokinase vs Hexokinase</vt:lpstr>
      <vt:lpstr>Fates of Glucose-6-Phosphate</vt:lpstr>
      <vt:lpstr>Staring with the End – What happens to the Pyruvate</vt:lpstr>
      <vt:lpstr>Glycolysis Net ATP</vt:lpstr>
      <vt:lpstr>Practice Exercises</vt:lpstr>
      <vt:lpstr>Case Study – Tarui’s Disease</vt:lpstr>
      <vt:lpstr>Case Study – Tarui’s Disease</vt:lpstr>
      <vt:lpstr>How would this affect the ability to use glucose for energy?</vt:lpstr>
      <vt:lpstr>What would happen to glycogen levels?</vt:lpstr>
      <vt:lpstr>What energy sources would be ok?</vt:lpstr>
      <vt:lpstr>Case Study – Tarui’s Disease</vt:lpstr>
      <vt:lpstr>Tarui’s Disease Summary</vt:lpstr>
      <vt:lpstr>Uncommon… or is it?</vt:lpstr>
      <vt:lpstr>Tissue Specific Roles of Glycolysis</vt:lpstr>
      <vt:lpstr>How does glucagon/adrenaline inhibit PFK-2 activity in liver not muscle</vt:lpstr>
      <vt:lpstr>Glucagon and adrenaline suppress glycolysis</vt:lpstr>
      <vt:lpstr>Tissue Specificity in PFK2 Regulation</vt:lpstr>
      <vt:lpstr>The third regulated step in glycolysis is Pyruvate Kinase</vt:lpstr>
      <vt:lpstr>Pyruvate Kinase is Regulated by ATP, Fructose-1,6-bisphosphate  and Alanine Levels</vt:lpstr>
      <vt:lpstr>The Important Role of Alanine</vt:lpstr>
      <vt:lpstr>Post-Translational Regulation of Pyruvate Kinase</vt:lpstr>
      <vt:lpstr>Tissue Specific Regulation of Glycolysis Summary</vt:lpstr>
      <vt:lpstr>Chronic Regulation of GK/HK, PFK1 and PK Promotes Glycolysis</vt:lpstr>
      <vt:lpstr>How would hypoxia alter glycolysis?</vt:lpstr>
      <vt:lpstr>Fructose and Galactose</vt:lpstr>
      <vt:lpstr>Galactolysis</vt:lpstr>
      <vt:lpstr>Disorders of Galatolysis</vt:lpstr>
      <vt:lpstr>Liver Fructose Metabolism</vt:lpstr>
      <vt:lpstr>Fructose Consumption and Metabolic Health</vt:lpstr>
      <vt:lpstr>High Fructose Corn Syrup</vt:lpstr>
      <vt:lpstr>Fructose metabolism</vt:lpstr>
      <vt:lpstr>Regulators of Glycolysis/Fructolysis in Liver</vt:lpstr>
      <vt:lpstr>Inherited Disorders of Fructose Metabolism</vt:lpstr>
      <vt:lpstr>Glycolysis Learning Objectives</vt:lpstr>
      <vt:lpstr>Graded Quiz Question #1</vt:lpstr>
      <vt:lpstr>Graded Quiz Question #2</vt:lpstr>
      <vt:lpstr>Graded Quiz Question #3</vt:lpstr>
      <vt:lpstr>CHO Metabolism Overview</vt:lpstr>
      <vt:lpstr>Glycolysis Learning Objectives</vt:lpstr>
      <vt:lpstr>Fates of Glucose-6-Phosphate</vt:lpstr>
      <vt:lpstr>Staring with the End – What happens to the Pyruvate</vt:lpstr>
      <vt:lpstr>Glycolysis Net ATP</vt:lpstr>
      <vt:lpstr>Practice Exercises</vt:lpstr>
      <vt:lpstr>Case Study – Tarui’s Disease</vt:lpstr>
      <vt:lpstr>Case Study – Tarui’s Disease</vt:lpstr>
      <vt:lpstr>Case Study – Tarui’s Disease</vt:lpstr>
      <vt:lpstr>Tarui’s Disease Summary</vt:lpstr>
      <vt:lpstr>Uncommon… or is it?</vt:lpstr>
      <vt:lpstr>How does glucagon/adrenaline inhibit PFK-2 activity in liver not muscle</vt:lpstr>
      <vt:lpstr>Glucagon and adrenaline suppress glycolysis</vt:lpstr>
      <vt:lpstr>Tissue Specificity in PFK2 Regulation</vt:lpstr>
      <vt:lpstr>The third regulated step in glycolysis is Pyruvate Kinase</vt:lpstr>
      <vt:lpstr>Pyruvate Kinase is Regulated by ATP, Fructose-1,6-bisphosphate  and Alanine Levels</vt:lpstr>
      <vt:lpstr>The Important Role of Alanine</vt:lpstr>
      <vt:lpstr>Post-Translational Regulation of Pyruvate Kinase</vt:lpstr>
      <vt:lpstr>Tissue Specific Regulation of Glycolysis Summary</vt:lpstr>
      <vt:lpstr>Chronic Regulation of GK/HK, PFK1 and PK Promotes Glycolysis</vt:lpstr>
      <vt:lpstr>Fructose and Galactose</vt:lpstr>
      <vt:lpstr>Galactolysis</vt:lpstr>
      <vt:lpstr>Disorders of Galatolysis</vt:lpstr>
      <vt:lpstr>Liver Fructose Metabolism</vt:lpstr>
      <vt:lpstr>Fructose Consumption and Metabolic Health</vt:lpstr>
      <vt:lpstr>High Fructose Corn Syrup</vt:lpstr>
      <vt:lpstr>Fructose metabolism</vt:lpstr>
      <vt:lpstr>Regulators of Glycolysis/Fructolysis in Liver</vt:lpstr>
      <vt:lpstr>Inherited Disorders of Fructose Metabolism</vt:lpstr>
      <vt:lpstr>Glycolysis Learning Objectives</vt:lpstr>
      <vt:lpstr>Glycolysis</vt:lpstr>
      <vt:lpstr>Graded Quiz Question #1</vt:lpstr>
      <vt:lpstr>Graded Quiz Question #2</vt:lpstr>
      <vt:lpstr>Graded Quiz Question #3</vt:lpstr>
      <vt:lpstr>CHO Metabolism Overview</vt:lpstr>
      <vt:lpstr>Glycolysis Learning Objectives</vt:lpstr>
      <vt:lpstr>Glucokinase vs Hexokinase</vt:lpstr>
      <vt:lpstr>Fates of Glucose-6-Phosphate</vt:lpstr>
      <vt:lpstr>Glycolysis</vt:lpstr>
      <vt:lpstr>Staring with the End – What happens to the Pyruvate</vt:lpstr>
      <vt:lpstr>Case Study – Tarui’s Disease</vt:lpstr>
      <vt:lpstr>Case Study – Tarui’s Disease</vt:lpstr>
      <vt:lpstr>How would this affect the ability to use glucose for energy?</vt:lpstr>
      <vt:lpstr>What would happen to glycogen levels?</vt:lpstr>
      <vt:lpstr>What energy sources would be ok?</vt:lpstr>
      <vt:lpstr>Case Study – Tarui’s Disease</vt:lpstr>
      <vt:lpstr>Tarui’s Disease Summary</vt:lpstr>
      <vt:lpstr>Uncommon… or is it?</vt:lpstr>
      <vt:lpstr>Tissue Specific Roles of Glycolysis</vt:lpstr>
      <vt:lpstr>Glucagon and adrenaline suppress glycolysis</vt:lpstr>
      <vt:lpstr>How does glucagon/adrenaline inhibit PFK-2 activity in liver not muscle</vt:lpstr>
      <vt:lpstr>Tissue Specificity in PFK2 Regulation</vt:lpstr>
      <vt:lpstr>The third regulated step in glycolysis is Pyruvate Kinase</vt:lpstr>
      <vt:lpstr>Pyruvate Kinase is Regulated by ATP, Fructose-1,6-bisphosphate  and Alanine Levels</vt:lpstr>
      <vt:lpstr>The Important Role of Alanine</vt:lpstr>
      <vt:lpstr>Post-Translational Regulation of Pyruvate Kinase</vt:lpstr>
      <vt:lpstr>Tissue Specific Regulation of Glycolysis Summary</vt:lpstr>
      <vt:lpstr>Chronic Regulation of GK/HK, PFK1 and PK Promotes Glycolysis</vt:lpstr>
      <vt:lpstr>How would hypoxia alter glycolysis?</vt:lpstr>
      <vt:lpstr>TCA Cycle Net ATP</vt:lpstr>
      <vt:lpstr>Fructose and Galactose</vt:lpstr>
      <vt:lpstr>Galactolysis</vt:lpstr>
      <vt:lpstr>Disorders of Galatolysis</vt:lpstr>
      <vt:lpstr>Liver Fructose Metabolism</vt:lpstr>
      <vt:lpstr>Fructose Consumption and Metabolic Health</vt:lpstr>
      <vt:lpstr>High Fructose Corn Syrup</vt:lpstr>
      <vt:lpstr>Fructose metabolism</vt:lpstr>
      <vt:lpstr>Regulators of Glycolysis/Fructolysis in Liver</vt:lpstr>
      <vt:lpstr>Inherited Disorders of Fructose Metabolism</vt:lpstr>
      <vt:lpstr>Glycolysis Learning Objectives</vt:lpstr>
    </vt:vector>
  </TitlesOfParts>
  <Company>University of Michigan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Glycogen Review</dc:title>
  <dc:creator>Anderson, Olivia</dc:creator>
  <cp:lastModifiedBy>Dave Bridges</cp:lastModifiedBy>
  <cp:revision>189</cp:revision>
  <cp:lastPrinted>2015-09-30T15:38:25Z</cp:lastPrinted>
  <dcterms:created xsi:type="dcterms:W3CDTF">2014-09-18T18:08:59Z</dcterms:created>
  <dcterms:modified xsi:type="dcterms:W3CDTF">2017-09-25T13:30:31Z</dcterms:modified>
</cp:coreProperties>
</file>